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60" r:id="rId2"/>
    <p:sldId id="315" r:id="rId3"/>
    <p:sldId id="304" r:id="rId4"/>
    <p:sldId id="306" r:id="rId5"/>
    <p:sldId id="316" r:id="rId6"/>
    <p:sldId id="305" r:id="rId7"/>
    <p:sldId id="317" r:id="rId8"/>
    <p:sldId id="318" r:id="rId9"/>
    <p:sldId id="319" r:id="rId10"/>
    <p:sldId id="320" r:id="rId11"/>
    <p:sldId id="321" r:id="rId12"/>
    <p:sldId id="322" r:id="rId13"/>
    <p:sldId id="289" r:id="rId14"/>
    <p:sldId id="294" r:id="rId15"/>
    <p:sldId id="323" r:id="rId16"/>
    <p:sldId id="296" r:id="rId17"/>
    <p:sldId id="298" r:id="rId18"/>
    <p:sldId id="299" r:id="rId19"/>
    <p:sldId id="300" r:id="rId20"/>
    <p:sldId id="314" r:id="rId21"/>
    <p:sldId id="324" r:id="rId22"/>
    <p:sldId id="325" r:id="rId23"/>
    <p:sldId id="326" r:id="rId24"/>
    <p:sldId id="327" r:id="rId25"/>
    <p:sldId id="331" r:id="rId26"/>
    <p:sldId id="332" r:id="rId27"/>
    <p:sldId id="328" r:id="rId28"/>
    <p:sldId id="329" r:id="rId29"/>
    <p:sldId id="336" r:id="rId30"/>
    <p:sldId id="337" r:id="rId31"/>
    <p:sldId id="338" r:id="rId32"/>
    <p:sldId id="339" r:id="rId33"/>
    <p:sldId id="340" r:id="rId34"/>
    <p:sldId id="341" r:id="rId35"/>
    <p:sldId id="342" r:id="rId36"/>
    <p:sldId id="343" r:id="rId37"/>
    <p:sldId id="344" r:id="rId38"/>
    <p:sldId id="359" r:id="rId39"/>
    <p:sldId id="354" r:id="rId40"/>
    <p:sldId id="355" r:id="rId41"/>
    <p:sldId id="356" r:id="rId42"/>
    <p:sldId id="301" r:id="rId43"/>
    <p:sldId id="297" r:id="rId44"/>
    <p:sldId id="358" r:id="rId45"/>
    <p:sldId id="361" r:id="rId46"/>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1027"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059"/>
          </a:xfrm>
          <a:prstGeom prst="rect">
            <a:avLst/>
          </a:prstGeom>
        </p:spPr>
        <p:txBody>
          <a:bodyPr vert="horz" lIns="91440" tIns="45720" rIns="91440" bIns="45720" rtlCol="0"/>
          <a:lstStyle>
            <a:lvl1pPr algn="r">
              <a:defRPr sz="1200"/>
            </a:lvl1pPr>
          </a:lstStyle>
          <a:p>
            <a:fld id="{474F056A-9A06-40EA-AC25-6539320E3E40}" type="datetimeFigureOut">
              <a:rPr lang="en-US" smtClean="0"/>
              <a:pPr/>
              <a:t>2/28/2022</a:t>
            </a:fld>
            <a:endParaRPr lang="en-US" dirty="0"/>
          </a:p>
        </p:txBody>
      </p:sp>
      <p:sp>
        <p:nvSpPr>
          <p:cNvPr id="4" name="Footer Placeholder 3"/>
          <p:cNvSpPr>
            <a:spLocks noGrp="1"/>
          </p:cNvSpPr>
          <p:nvPr>
            <p:ph type="ftr" sz="quarter" idx="2"/>
          </p:nvPr>
        </p:nvSpPr>
        <p:spPr>
          <a:xfrm>
            <a:off x="0" y="8845630"/>
            <a:ext cx="2971800" cy="46505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5630"/>
            <a:ext cx="2971800" cy="465058"/>
          </a:xfrm>
          <a:prstGeom prst="rect">
            <a:avLst/>
          </a:prstGeom>
        </p:spPr>
        <p:txBody>
          <a:bodyPr vert="horz" lIns="91440" tIns="45720" rIns="91440" bIns="45720" rtlCol="0" anchor="b"/>
          <a:lstStyle>
            <a:lvl1pPr algn="r">
              <a:defRPr sz="1200"/>
            </a:lvl1pPr>
          </a:lstStyle>
          <a:p>
            <a:fld id="{68F878A3-5DBE-4852-97B8-47B94E5B4ED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059"/>
          </a:xfrm>
          <a:prstGeom prst="rect">
            <a:avLst/>
          </a:prstGeom>
        </p:spPr>
        <p:txBody>
          <a:bodyPr vert="horz" lIns="91440" tIns="45720" rIns="91440" bIns="45720" rtlCol="0"/>
          <a:lstStyle>
            <a:lvl1pPr algn="r">
              <a:defRPr sz="1200"/>
            </a:lvl1pPr>
          </a:lstStyle>
          <a:p>
            <a:fld id="{016C4A0E-72AD-4069-BF7F-E25095600B3B}" type="datetimeFigureOut">
              <a:rPr lang="en-US" smtClean="0"/>
              <a:pPr/>
              <a:t>2/28/2022</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3609"/>
            <a:ext cx="5486400" cy="41902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630"/>
            <a:ext cx="2971800" cy="46505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630"/>
            <a:ext cx="2971800" cy="465058"/>
          </a:xfrm>
          <a:prstGeom prst="rect">
            <a:avLst/>
          </a:prstGeom>
        </p:spPr>
        <p:txBody>
          <a:bodyPr vert="horz" lIns="91440" tIns="45720" rIns="91440" bIns="45720" rtlCol="0" anchor="b"/>
          <a:lstStyle>
            <a:lvl1pPr algn="r">
              <a:defRPr sz="1200"/>
            </a:lvl1pPr>
          </a:lstStyle>
          <a:p>
            <a:fld id="{393CC6D0-29E2-4170-8C53-9A44BDDE36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24E88-3E26-4892-B639-5C304099D04E}" type="datetimeFigureOut">
              <a:rPr lang="en-US" smtClean="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24E88-3E26-4892-B639-5C304099D04E}" type="datetimeFigureOut">
              <a:rPr lang="en-US" smtClean="0"/>
              <a:pPr/>
              <a:t>2/28/2022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991D8-644B-4538-9FA5-875A97FBF6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0" y="0"/>
            <a:ext cx="9144000" cy="15240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r>
              <a:rPr lang="en-US" sz="4800" b="1" i="1" dirty="0" smtClean="0">
                <a:solidFill>
                  <a:schemeClr val="bg1"/>
                </a:solidFill>
                <a:latin typeface="Arial Black" pitchFamily="34" charset="0"/>
              </a:rPr>
              <a:t>?</a:t>
            </a:r>
            <a:endParaRPr lang="en-US" sz="4800" dirty="0" smtClean="0">
              <a:solidFill>
                <a:schemeClr val="bg1"/>
              </a:solidFill>
              <a:latin typeface="Arial Black" pitchFamily="34" charset="0"/>
            </a:endParaRPr>
          </a:p>
        </p:txBody>
      </p:sp>
      <p:sp>
        <p:nvSpPr>
          <p:cNvPr id="14" name="Title 1"/>
          <p:cNvSpPr txBox="1">
            <a:spLocks/>
          </p:cNvSpPr>
          <p:nvPr/>
        </p:nvSpPr>
        <p:spPr>
          <a:xfrm>
            <a:off x="304800" y="1447800"/>
            <a:ext cx="80010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Promise Is Given” </a:t>
            </a:r>
            <a:r>
              <a:rPr lang="en-US" sz="2800" dirty="0" smtClean="0">
                <a:latin typeface="Arial Black" pitchFamily="34" charset="0"/>
                <a:ea typeface="+mj-ea"/>
                <a:cs typeface="+mj-cs"/>
              </a:rPr>
              <a:t>Gen. 3:15</a:t>
            </a:r>
          </a:p>
        </p:txBody>
      </p:sp>
      <p:sp>
        <p:nvSpPr>
          <p:cNvPr id="15" name="Title 1"/>
          <p:cNvSpPr txBox="1">
            <a:spLocks/>
          </p:cNvSpPr>
          <p:nvPr/>
        </p:nvSpPr>
        <p:spPr>
          <a:xfrm>
            <a:off x="304800" y="2057400"/>
            <a:ext cx="8610600" cy="2057400"/>
          </a:xfrm>
          <a:prstGeom prst="rect">
            <a:avLst/>
          </a:prstGeom>
          <a:solidFill>
            <a:srgbClr val="FF0000"/>
          </a:solidFill>
        </p:spPr>
        <p:txBody>
          <a:bodyPr vert="horz" lIns="91440" tIns="45720" rIns="91440" bIns="45720" rtlCol="0" anchor="ctr">
            <a:noAutofit/>
          </a:bodyPr>
          <a:lstStyle/>
          <a:p>
            <a:pPr>
              <a:spcBef>
                <a:spcPct val="0"/>
              </a:spcBef>
            </a:pPr>
            <a:r>
              <a:rPr lang="en-US" sz="3600" dirty="0" smtClean="0">
                <a:solidFill>
                  <a:schemeClr val="bg1"/>
                </a:solidFill>
                <a:latin typeface="Arial Black" pitchFamily="34" charset="0"/>
                <a:ea typeface="+mj-ea"/>
                <a:cs typeface="+mj-cs"/>
              </a:rPr>
              <a:t>“</a:t>
            </a:r>
            <a:r>
              <a:rPr lang="en-US" sz="3600" b="1" dirty="0" smtClean="0">
                <a:solidFill>
                  <a:schemeClr val="bg1"/>
                </a:solidFill>
                <a:latin typeface="Arial" pitchFamily="34" charset="0"/>
                <a:cs typeface="Arial" pitchFamily="34" charset="0"/>
              </a:rPr>
              <a:t>And I will put enmity between thee and the woman, and between thy seed and her seed; it shall bruise thy head, and thou shalt bruise his heel</a:t>
            </a:r>
            <a:r>
              <a:rPr lang="en-US" sz="3600" dirty="0" smtClean="0">
                <a:solidFill>
                  <a:schemeClr val="bg1"/>
                </a:solidFill>
              </a:rPr>
              <a:t>.</a:t>
            </a:r>
            <a:r>
              <a:rPr lang="en-US" sz="3600" dirty="0" smtClean="0">
                <a:solidFill>
                  <a:schemeClr val="bg1"/>
                </a:solidFill>
                <a:latin typeface="Arial Black" pitchFamily="34" charset="0"/>
                <a:ea typeface="+mj-ea"/>
                <a:cs typeface="+mj-cs"/>
              </a:rPr>
              <a:t>”</a:t>
            </a:r>
            <a:endParaRPr lang="en-US" sz="2800" dirty="0" smtClean="0">
              <a:solidFill>
                <a:schemeClr val="bg1"/>
              </a:solidFill>
              <a:latin typeface="Arial Black" pitchFamily="34" charset="0"/>
              <a:ea typeface="+mj-ea"/>
              <a:cs typeface="+mj-cs"/>
            </a:endParaRPr>
          </a:p>
        </p:txBody>
      </p:sp>
      <p:sp>
        <p:nvSpPr>
          <p:cNvPr id="7" name="Title 1"/>
          <p:cNvSpPr txBox="1">
            <a:spLocks/>
          </p:cNvSpPr>
          <p:nvPr/>
        </p:nvSpPr>
        <p:spPr>
          <a:xfrm>
            <a:off x="0" y="4191000"/>
            <a:ext cx="9144000" cy="2590800"/>
          </a:xfrm>
          <a:prstGeom prst="rect">
            <a:avLst/>
          </a:prstGeom>
        </p:spPr>
        <p:txBody>
          <a:bodyPr vert="horz" lIns="91440" tIns="45720" rIns="91440" bIns="45720" rtlCol="0" anchor="ctr">
            <a:noAutofit/>
          </a:bodyPr>
          <a:lstStyle/>
          <a:p>
            <a:pPr>
              <a:spcBef>
                <a:spcPct val="0"/>
              </a:spcBef>
            </a:pPr>
            <a:r>
              <a:rPr lang="en-US" sz="3600" b="1" dirty="0" smtClean="0">
                <a:latin typeface="Arial" pitchFamily="34" charset="0"/>
                <a:ea typeface="+mj-ea"/>
                <a:cs typeface="Arial" pitchFamily="34" charset="0"/>
              </a:rPr>
              <a:t>“</a:t>
            </a:r>
            <a:r>
              <a:rPr lang="en-US" sz="3600" b="1" dirty="0" smtClean="0">
                <a:latin typeface="Arial" pitchFamily="34" charset="0"/>
                <a:cs typeface="Arial" pitchFamily="34" charset="0"/>
              </a:rPr>
              <a:t>I (God) am declaring war between you (Satan) and the Woman (Mary), between your (Satan) offspring and hers (Mary). He (Jesus) will wound your (Satan) head, you (Satan) will wound his (Jesus) heel.</a:t>
            </a:r>
            <a:r>
              <a:rPr lang="en-US" sz="3600" b="1" dirty="0" smtClean="0">
                <a:latin typeface="Arial" pitchFamily="34" charset="0"/>
                <a:ea typeface="+mj-ea"/>
                <a:cs typeface="Arial" pitchFamily="34" charset="0"/>
              </a:rPr>
              <a:t>”</a:t>
            </a:r>
            <a:endParaRPr lang="en-US" sz="2800" b="1" dirty="0" smtClean="0">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0" y="0"/>
            <a:ext cx="9144000" cy="15240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r>
              <a:rPr lang="en-US" sz="4800" b="1" i="1" dirty="0" smtClean="0">
                <a:solidFill>
                  <a:schemeClr val="bg1"/>
                </a:solidFill>
                <a:latin typeface="Arial Black" pitchFamily="34" charset="0"/>
              </a:rPr>
              <a:t>?</a:t>
            </a:r>
            <a:endParaRPr lang="en-US" sz="4800" dirty="0" smtClean="0">
              <a:solidFill>
                <a:schemeClr val="bg1"/>
              </a:solidFill>
              <a:latin typeface="Arial Black" pitchFamily="34" charset="0"/>
            </a:endParaRPr>
          </a:p>
        </p:txBody>
      </p:sp>
      <p:sp>
        <p:nvSpPr>
          <p:cNvPr id="14" name="Title 1"/>
          <p:cNvSpPr txBox="1">
            <a:spLocks/>
          </p:cNvSpPr>
          <p:nvPr/>
        </p:nvSpPr>
        <p:spPr>
          <a:xfrm>
            <a:off x="304800" y="1447800"/>
            <a:ext cx="80772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This is PROPHECY. </a:t>
            </a:r>
            <a:r>
              <a:rPr lang="en-US" sz="2800" dirty="0" smtClean="0">
                <a:latin typeface="Arial Black" pitchFamily="34" charset="0"/>
              </a:rPr>
              <a:t>Gen. 3:15</a:t>
            </a:r>
            <a:endParaRPr lang="en-US" sz="2800" dirty="0" smtClean="0">
              <a:latin typeface="Arial Black" pitchFamily="34" charset="0"/>
              <a:ea typeface="+mj-ea"/>
              <a:cs typeface="+mj-cs"/>
            </a:endParaRPr>
          </a:p>
        </p:txBody>
      </p:sp>
      <p:sp>
        <p:nvSpPr>
          <p:cNvPr id="15" name="Title 1"/>
          <p:cNvSpPr txBox="1">
            <a:spLocks/>
          </p:cNvSpPr>
          <p:nvPr/>
        </p:nvSpPr>
        <p:spPr>
          <a:xfrm>
            <a:off x="304800" y="2057400"/>
            <a:ext cx="8610600" cy="2057400"/>
          </a:xfrm>
          <a:prstGeom prst="rect">
            <a:avLst/>
          </a:prstGeom>
          <a:solidFill>
            <a:srgbClr val="FF0000"/>
          </a:solidFill>
        </p:spPr>
        <p:txBody>
          <a:bodyPr vert="horz" lIns="91440" tIns="45720" rIns="91440" bIns="45720" rtlCol="0" anchor="ctr">
            <a:noAutofit/>
          </a:bodyPr>
          <a:lstStyle/>
          <a:p>
            <a:pPr>
              <a:spcBef>
                <a:spcPct val="0"/>
              </a:spcBef>
            </a:pPr>
            <a:r>
              <a:rPr lang="en-US" sz="3600" dirty="0" smtClean="0">
                <a:solidFill>
                  <a:schemeClr val="bg1"/>
                </a:solidFill>
                <a:latin typeface="Arial Black" pitchFamily="34" charset="0"/>
                <a:ea typeface="+mj-ea"/>
                <a:cs typeface="+mj-cs"/>
              </a:rPr>
              <a:t>“</a:t>
            </a:r>
            <a:r>
              <a:rPr lang="en-US" sz="3600" b="1" dirty="0" smtClean="0">
                <a:solidFill>
                  <a:schemeClr val="bg1"/>
                </a:solidFill>
                <a:latin typeface="Arial" pitchFamily="34" charset="0"/>
                <a:cs typeface="Arial" pitchFamily="34" charset="0"/>
              </a:rPr>
              <a:t>And I will put enmity between thee and the woman, and between thy seed and her seed; it shall bruise thy head, and thou shalt bruise his heel</a:t>
            </a:r>
            <a:r>
              <a:rPr lang="en-US" sz="3600" dirty="0" smtClean="0">
                <a:solidFill>
                  <a:schemeClr val="bg1"/>
                </a:solidFill>
              </a:rPr>
              <a:t>.</a:t>
            </a:r>
            <a:r>
              <a:rPr lang="en-US" sz="3600" dirty="0" smtClean="0">
                <a:solidFill>
                  <a:schemeClr val="bg1"/>
                </a:solidFill>
                <a:latin typeface="Arial Black" pitchFamily="34" charset="0"/>
                <a:ea typeface="+mj-ea"/>
                <a:cs typeface="+mj-cs"/>
              </a:rPr>
              <a:t>”</a:t>
            </a:r>
            <a:endParaRPr lang="en-US" sz="2800" dirty="0" smtClean="0">
              <a:solidFill>
                <a:schemeClr val="bg1"/>
              </a:solidFill>
              <a:latin typeface="Arial Black" pitchFamily="34" charset="0"/>
              <a:ea typeface="+mj-ea"/>
              <a:cs typeface="+mj-cs"/>
            </a:endParaRPr>
          </a:p>
        </p:txBody>
      </p:sp>
      <p:sp>
        <p:nvSpPr>
          <p:cNvPr id="8" name="Title 1"/>
          <p:cNvSpPr txBox="1">
            <a:spLocks/>
          </p:cNvSpPr>
          <p:nvPr/>
        </p:nvSpPr>
        <p:spPr>
          <a:xfrm>
            <a:off x="304800" y="4184650"/>
            <a:ext cx="8610600" cy="16065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PROPHECY means to foretell. To have k</a:t>
            </a:r>
            <a:r>
              <a:rPr lang="en-US" sz="3600" dirty="0" smtClean="0">
                <a:latin typeface="Arial Black" pitchFamily="34" charset="0"/>
              </a:rPr>
              <a:t>nowledge of the future.</a:t>
            </a:r>
            <a:endParaRPr lang="en-US" sz="3600" dirty="0" smtClean="0">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4800" y="0"/>
            <a:ext cx="8610600" cy="533400"/>
          </a:xfrm>
          <a:prstGeom prst="rect">
            <a:avLst/>
          </a:prstGeom>
        </p:spPr>
        <p:txBody>
          <a:bodyPr vert="horz" lIns="91440" tIns="45720" rIns="91440" bIns="45720" rtlCol="0" anchor="ctr">
            <a:noAutofit/>
          </a:bodyPr>
          <a:lstStyle/>
          <a:p>
            <a:pPr>
              <a:spcBef>
                <a:spcPct val="0"/>
              </a:spcBef>
            </a:pPr>
            <a:r>
              <a:rPr lang="en-US" sz="3200" dirty="0" smtClean="0">
                <a:latin typeface="Arial Black" pitchFamily="34" charset="0"/>
                <a:ea typeface="+mj-ea"/>
                <a:cs typeface="+mj-cs"/>
              </a:rPr>
              <a:t>The PROPHECY. </a:t>
            </a:r>
            <a:r>
              <a:rPr lang="en-US" sz="2800" dirty="0" smtClean="0">
                <a:latin typeface="Arial Black" pitchFamily="34" charset="0"/>
              </a:rPr>
              <a:t>Gen. 3:15</a:t>
            </a:r>
            <a:endParaRPr lang="en-US" sz="2800" dirty="0" smtClean="0">
              <a:latin typeface="Arial Black" pitchFamily="34" charset="0"/>
              <a:ea typeface="+mj-ea"/>
              <a:cs typeface="+mj-cs"/>
            </a:endParaRPr>
          </a:p>
        </p:txBody>
      </p:sp>
      <p:sp>
        <p:nvSpPr>
          <p:cNvPr id="6" name="Title 1"/>
          <p:cNvSpPr txBox="1">
            <a:spLocks/>
          </p:cNvSpPr>
          <p:nvPr/>
        </p:nvSpPr>
        <p:spPr>
          <a:xfrm>
            <a:off x="304800" y="381000"/>
            <a:ext cx="8839200" cy="350520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This PROPHECY was fulfilled in </a:t>
            </a:r>
          </a:p>
          <a:p>
            <a:pPr>
              <a:spcBef>
                <a:spcPct val="0"/>
              </a:spcBef>
            </a:pPr>
            <a:r>
              <a:rPr lang="en-US" sz="3600" b="1" dirty="0" smtClean="0">
                <a:latin typeface="Arial" pitchFamily="34" charset="0"/>
                <a:cs typeface="Arial" pitchFamily="34" charset="0"/>
              </a:rPr>
              <a:t>Matthew 1:18  “Now the birth of Jesus Christ was on this wise: When as his mother Mary was espoused to Joseph, before they came together, she was found with child of the Holy Ghost.” </a:t>
            </a:r>
            <a:endParaRPr lang="en-US" sz="3600" b="1" dirty="0" smtClean="0">
              <a:latin typeface="Arial" pitchFamily="34" charset="0"/>
              <a:ea typeface="+mj-ea"/>
              <a:cs typeface="Arial" pitchFamily="34" charset="0"/>
            </a:endParaRPr>
          </a:p>
        </p:txBody>
      </p:sp>
      <p:sp>
        <p:nvSpPr>
          <p:cNvPr id="7" name="Title 1"/>
          <p:cNvSpPr txBox="1">
            <a:spLocks/>
          </p:cNvSpPr>
          <p:nvPr/>
        </p:nvSpPr>
        <p:spPr>
          <a:xfrm>
            <a:off x="304800" y="3733800"/>
            <a:ext cx="8610600" cy="2133600"/>
          </a:xfrm>
          <a:prstGeom prst="rect">
            <a:avLst/>
          </a:prstGeom>
          <a:solidFill>
            <a:srgbClr val="FFFF00"/>
          </a:solidFill>
        </p:spPr>
        <p:txBody>
          <a:bodyPr vert="horz" lIns="91440" tIns="45720" rIns="91440" bIns="45720" rtlCol="0" anchor="ctr">
            <a:noAutofit/>
          </a:bodyPr>
          <a:lstStyle/>
          <a:p>
            <a:pPr>
              <a:spcBef>
                <a:spcPct val="0"/>
              </a:spcBef>
            </a:pPr>
            <a:r>
              <a:rPr lang="en-US" sz="3600" b="1" dirty="0" smtClean="0">
                <a:latin typeface="Arial" pitchFamily="34" charset="0"/>
                <a:cs typeface="Arial" pitchFamily="34" charset="0"/>
              </a:rPr>
              <a:t>Matthew 1:21  “And she shall bring forth a son, and thou shalt call his name JESUS: for he (JESUS) shall save his people from their sins.”</a:t>
            </a:r>
            <a:endParaRPr lang="en-US" sz="2800" b="1" dirty="0" smtClean="0">
              <a:latin typeface="Arial" pitchFamily="34" charset="0"/>
              <a:ea typeface="+mj-ea"/>
              <a:cs typeface="Arial" pitchFamily="34" charset="0"/>
            </a:endParaRPr>
          </a:p>
        </p:txBody>
      </p:sp>
      <p:sp>
        <p:nvSpPr>
          <p:cNvPr id="5" name="Title 1"/>
          <p:cNvSpPr txBox="1">
            <a:spLocks/>
          </p:cNvSpPr>
          <p:nvPr/>
        </p:nvSpPr>
        <p:spPr>
          <a:xfrm>
            <a:off x="304800" y="5867400"/>
            <a:ext cx="8610600" cy="914400"/>
          </a:xfrm>
          <a:prstGeom prst="rect">
            <a:avLst/>
          </a:prstGeom>
          <a:solidFill>
            <a:schemeClr val="tx2">
              <a:lumMod val="75000"/>
            </a:schemeClr>
          </a:solidFill>
        </p:spPr>
        <p:txBody>
          <a:bodyPr vert="horz" lIns="91440" tIns="45720" rIns="91440" bIns="45720" rtlCol="0" anchor="ctr">
            <a:noAutofit/>
          </a:bodyPr>
          <a:lstStyle/>
          <a:p>
            <a:pPr algn="ctr">
              <a:spcBef>
                <a:spcPct val="0"/>
              </a:spcBef>
            </a:pPr>
            <a:r>
              <a:rPr lang="en-US" sz="3600" b="1" dirty="0" smtClean="0">
                <a:solidFill>
                  <a:srgbClr val="FFFF00"/>
                </a:solidFill>
                <a:latin typeface="Arial" pitchFamily="34" charset="0"/>
                <a:cs typeface="Arial" pitchFamily="34" charset="0"/>
              </a:rPr>
              <a:t>Jesus’ mission was to save</a:t>
            </a:r>
          </a:p>
          <a:p>
            <a:pPr algn="ctr">
              <a:spcBef>
                <a:spcPct val="0"/>
              </a:spcBef>
            </a:pPr>
            <a:r>
              <a:rPr lang="en-US" sz="3600" b="1" dirty="0" smtClean="0">
                <a:solidFill>
                  <a:srgbClr val="FFFF00"/>
                </a:solidFill>
                <a:latin typeface="Arial" pitchFamily="34" charset="0"/>
                <a:cs typeface="Arial" pitchFamily="34" charset="0"/>
              </a:rPr>
              <a:t>the world from their sins.</a:t>
            </a:r>
            <a:endParaRPr lang="en-US" sz="2800" b="1" dirty="0" smtClean="0">
              <a:solidFill>
                <a:srgbClr val="FFFF00"/>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228600"/>
            <a:ext cx="8763000" cy="16002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WHAT SHOULD BE OUR </a:t>
            </a:r>
            <a:r>
              <a:rPr lang="en-US" sz="4800" u="sng" dirty="0" smtClean="0">
                <a:solidFill>
                  <a:srgbClr val="FFFF00"/>
                </a:solidFill>
                <a:latin typeface="Arial Black" pitchFamily="34" charset="0"/>
              </a:rPr>
              <a:t>MAIN MISSION</a:t>
            </a:r>
            <a:r>
              <a:rPr lang="en-US" sz="4800" dirty="0" smtClean="0">
                <a:solidFill>
                  <a:srgbClr val="FFFF00"/>
                </a:solidFill>
                <a:latin typeface="Arial Black" pitchFamily="34" charset="0"/>
              </a:rPr>
              <a:t> </a:t>
            </a:r>
            <a:r>
              <a:rPr lang="en-US" sz="4800" dirty="0" smtClean="0">
                <a:solidFill>
                  <a:schemeClr val="bg1"/>
                </a:solidFill>
                <a:latin typeface="Arial Black" pitchFamily="34" charset="0"/>
              </a:rPr>
              <a:t>IN LIFE?</a:t>
            </a:r>
          </a:p>
        </p:txBody>
      </p:sp>
      <p:sp>
        <p:nvSpPr>
          <p:cNvPr id="5" name="Title 1"/>
          <p:cNvSpPr txBox="1">
            <a:spLocks/>
          </p:cNvSpPr>
          <p:nvPr/>
        </p:nvSpPr>
        <p:spPr>
          <a:xfrm>
            <a:off x="152400" y="1828801"/>
            <a:ext cx="8763000" cy="1142999"/>
          </a:xfrm>
          <a:prstGeom prst="rect">
            <a:avLst/>
          </a:prstGeom>
        </p:spPr>
        <p:txBody>
          <a:bodyPr vert="horz" lIns="91440" tIns="45720" rIns="91440" bIns="45720" rtlCol="0" anchor="ctr">
            <a:noAutofit/>
          </a:bodyPr>
          <a:lstStyle/>
          <a:p>
            <a:pPr algn="ctr">
              <a:spcBef>
                <a:spcPct val="0"/>
              </a:spcBef>
            </a:pPr>
            <a:r>
              <a:rPr lang="en-US" sz="3100" dirty="0" smtClean="0">
                <a:latin typeface="Arial Black" pitchFamily="34" charset="0"/>
                <a:ea typeface="+mj-ea"/>
                <a:cs typeface="+mj-cs"/>
              </a:rPr>
              <a:t>LET US GO TO THE BIBLE AND LEARN WHAT GOD’S WORD SAYS ABOUT THIS.</a:t>
            </a:r>
          </a:p>
        </p:txBody>
      </p:sp>
      <p:sp>
        <p:nvSpPr>
          <p:cNvPr id="8" name="Rectangle 7"/>
          <p:cNvSpPr/>
          <p:nvPr/>
        </p:nvSpPr>
        <p:spPr>
          <a:xfrm>
            <a:off x="0" y="2895600"/>
            <a:ext cx="9144000" cy="646331"/>
          </a:xfrm>
          <a:prstGeom prst="rect">
            <a:avLst/>
          </a:prstGeom>
          <a:solidFill>
            <a:srgbClr val="C00000"/>
          </a:solidFill>
        </p:spPr>
        <p:txBody>
          <a:bodyPr wrap="square">
            <a:spAutoFit/>
          </a:bodyPr>
          <a:lstStyle/>
          <a:p>
            <a:pPr algn="ctr"/>
            <a:r>
              <a:rPr lang="en-US" sz="3600" b="1" dirty="0" smtClean="0">
                <a:solidFill>
                  <a:schemeClr val="bg1"/>
                </a:solidFill>
                <a:effectLst>
                  <a:outerShdw blurRad="38100" dist="38100" dir="2700000" algn="tl">
                    <a:srgbClr val="000000">
                      <a:alpha val="43137"/>
                    </a:srgbClr>
                  </a:outerShdw>
                </a:effectLst>
                <a:latin typeface="Arial Black" pitchFamily="34" charset="0"/>
              </a:rPr>
              <a:t>WHAT WAS JESUS </a:t>
            </a:r>
            <a:r>
              <a:rPr lang="en-US" sz="3600" b="1" u="sng" dirty="0" smtClean="0">
                <a:solidFill>
                  <a:schemeClr val="bg1"/>
                </a:solidFill>
                <a:effectLst>
                  <a:outerShdw blurRad="38100" dist="38100" dir="2700000" algn="tl">
                    <a:srgbClr val="000000">
                      <a:alpha val="43137"/>
                    </a:srgbClr>
                  </a:outerShdw>
                </a:effectLst>
                <a:latin typeface="Arial Black" pitchFamily="34" charset="0"/>
              </a:rPr>
              <a:t>MAIN</a:t>
            </a:r>
            <a:r>
              <a:rPr lang="en-US" sz="3600" b="1" dirty="0" smtClean="0">
                <a:solidFill>
                  <a:schemeClr val="bg1"/>
                </a:solidFill>
                <a:effectLst>
                  <a:outerShdw blurRad="38100" dist="38100" dir="2700000" algn="tl">
                    <a:srgbClr val="000000">
                      <a:alpha val="43137"/>
                    </a:srgbClr>
                  </a:outerShdw>
                </a:effectLst>
                <a:latin typeface="Arial Black" pitchFamily="34" charset="0"/>
              </a:rPr>
              <a:t> MISSION?</a:t>
            </a:r>
            <a:endParaRPr lang="en-US" sz="36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8"/>
          <p:cNvSpPr/>
          <p:nvPr/>
        </p:nvSpPr>
        <p:spPr>
          <a:xfrm>
            <a:off x="0" y="3581400"/>
            <a:ext cx="9144000" cy="1569660"/>
          </a:xfrm>
          <a:prstGeom prst="rect">
            <a:avLst/>
          </a:prstGeom>
          <a:solidFill>
            <a:schemeClr val="accent1">
              <a:lumMod val="50000"/>
            </a:schemeClr>
          </a:solidFill>
        </p:spPr>
        <p:txBody>
          <a:bodyPr wrap="square">
            <a:spAutoFit/>
          </a:bodyPr>
          <a:lstStyle/>
          <a:p>
            <a:r>
              <a:rPr lang="en-US" sz="3200" b="1" dirty="0" smtClean="0">
                <a:solidFill>
                  <a:schemeClr val="bg1"/>
                </a:solidFill>
                <a:latin typeface="Arial" pitchFamily="34" charset="0"/>
                <a:cs typeface="Arial" pitchFamily="34" charset="0"/>
              </a:rPr>
              <a:t>Matt. 1:21  “And she (Mary) shall bring forth a son, and thou shalt call his name JESUS: </a:t>
            </a:r>
            <a:r>
              <a:rPr lang="en-US" sz="3200" b="1" u="sng" dirty="0" smtClean="0">
                <a:solidFill>
                  <a:schemeClr val="bg1"/>
                </a:solidFill>
                <a:latin typeface="Arial" pitchFamily="34" charset="0"/>
                <a:cs typeface="Arial" pitchFamily="34" charset="0"/>
              </a:rPr>
              <a:t>for he shall save his people from their sins</a:t>
            </a:r>
            <a:r>
              <a:rPr lang="en-US" sz="3200" b="1" dirty="0" smtClean="0">
                <a:solidFill>
                  <a:schemeClr val="bg1"/>
                </a:solidFill>
                <a:latin typeface="Arial" pitchFamily="34" charset="0"/>
                <a:cs typeface="Arial" pitchFamily="34" charset="0"/>
              </a:rPr>
              <a:t>.”</a:t>
            </a:r>
          </a:p>
        </p:txBody>
      </p:sp>
      <p:sp>
        <p:nvSpPr>
          <p:cNvPr id="7" name="Rectangle 6"/>
          <p:cNvSpPr/>
          <p:nvPr/>
        </p:nvSpPr>
        <p:spPr>
          <a:xfrm>
            <a:off x="0" y="5181600"/>
            <a:ext cx="9144000" cy="1477328"/>
          </a:xfrm>
          <a:prstGeom prst="rect">
            <a:avLst/>
          </a:prstGeom>
          <a:solidFill>
            <a:srgbClr val="C00000"/>
          </a:solidFill>
        </p:spPr>
        <p:txBody>
          <a:bodyPr wrap="square">
            <a:spAutoFit/>
          </a:bodyPr>
          <a:lstStyle/>
          <a:p>
            <a:r>
              <a:rPr lang="en-US" sz="3000" b="1" dirty="0" smtClean="0">
                <a:solidFill>
                  <a:schemeClr val="bg1"/>
                </a:solidFill>
                <a:latin typeface="Arial" pitchFamily="34" charset="0"/>
                <a:cs typeface="Arial" pitchFamily="34" charset="0"/>
              </a:rPr>
              <a:t>Luke 2:49  “And Jesus said unto them, (His parents) How is it that ye sought me? wist ye not that </a:t>
            </a:r>
            <a:r>
              <a:rPr lang="en-US" sz="3000" b="1" u="sng" dirty="0" smtClean="0">
                <a:solidFill>
                  <a:schemeClr val="bg1"/>
                </a:solidFill>
                <a:latin typeface="Arial" pitchFamily="34" charset="0"/>
                <a:cs typeface="Arial" pitchFamily="34" charset="0"/>
              </a:rPr>
              <a:t>I must be about my Father's business</a:t>
            </a:r>
            <a:r>
              <a:rPr lang="en-US" sz="3000" b="1" dirty="0" smtClean="0">
                <a:solidFill>
                  <a:schemeClr val="bg1"/>
                </a:solidFill>
                <a:latin typeface="Arial" pitchFamily="34" charset="0"/>
                <a:cs typeface="Arial" pitchFamily="34" charset="0"/>
              </a:rPr>
              <a:t>?”</a:t>
            </a:r>
            <a:endParaRPr lang="en-US" sz="3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animBg="1"/>
      <p:bldP spid="5" grpId="0"/>
      <p:bldP spid="8" grpId="1" animBg="1"/>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1569660"/>
          </a:xfrm>
          <a:prstGeom prst="rect">
            <a:avLst/>
          </a:prstGeom>
          <a:solidFill>
            <a:schemeClr val="accent1">
              <a:lumMod val="50000"/>
            </a:schemeClr>
          </a:solidFill>
        </p:spPr>
        <p:txBody>
          <a:bodyPr wrap="square">
            <a:spAutoFit/>
          </a:bodyPr>
          <a:lstStyle/>
          <a:p>
            <a:r>
              <a:rPr lang="en-US" sz="3200" b="1" dirty="0" smtClean="0">
                <a:solidFill>
                  <a:schemeClr val="bg1"/>
                </a:solidFill>
              </a:rPr>
              <a:t>Romans 5:8  “But God commendeth (showed) his love toward us, in that, while we were yet sinners, Christ died for us.” </a:t>
            </a:r>
          </a:p>
        </p:txBody>
      </p:sp>
      <p:sp>
        <p:nvSpPr>
          <p:cNvPr id="11" name="Rectangle 10"/>
          <p:cNvSpPr/>
          <p:nvPr/>
        </p:nvSpPr>
        <p:spPr>
          <a:xfrm>
            <a:off x="0" y="1600200"/>
            <a:ext cx="9144000" cy="523220"/>
          </a:xfrm>
          <a:prstGeom prst="rect">
            <a:avLst/>
          </a:prstGeom>
          <a:solidFill>
            <a:srgbClr val="C00000"/>
          </a:solidFill>
        </p:spPr>
        <p:txBody>
          <a:bodyPr wrap="square">
            <a:spAutoFit/>
          </a:bodyPr>
          <a:lstStyle/>
          <a:p>
            <a:pPr algn="ctr"/>
            <a:r>
              <a:rPr lang="en-US" sz="2800" b="1" u="sng" dirty="0" smtClean="0">
                <a:solidFill>
                  <a:schemeClr val="bg1"/>
                </a:solidFill>
              </a:rPr>
              <a:t>THE MAIN MISSION</a:t>
            </a:r>
            <a:r>
              <a:rPr lang="en-US" sz="2800" b="1" dirty="0" smtClean="0">
                <a:solidFill>
                  <a:schemeClr val="bg1"/>
                </a:solidFill>
              </a:rPr>
              <a:t> IN THE LIFE OF JESUS CHRIST </a:t>
            </a:r>
            <a:r>
              <a:rPr lang="en-US" sz="2800" b="1" u="sng" dirty="0" smtClean="0">
                <a:solidFill>
                  <a:schemeClr val="bg1"/>
                </a:solidFill>
              </a:rPr>
              <a:t>WAS</a:t>
            </a:r>
          </a:p>
        </p:txBody>
      </p:sp>
      <p:sp>
        <p:nvSpPr>
          <p:cNvPr id="12" name="Rectangle 11"/>
          <p:cNvSpPr/>
          <p:nvPr/>
        </p:nvSpPr>
        <p:spPr>
          <a:xfrm>
            <a:off x="0" y="2057400"/>
            <a:ext cx="9144000" cy="1384995"/>
          </a:xfrm>
          <a:prstGeom prst="rect">
            <a:avLst/>
          </a:prstGeom>
          <a:solidFill>
            <a:srgbClr val="C00000"/>
          </a:solidFill>
        </p:spPr>
        <p:txBody>
          <a:bodyPr wrap="square">
            <a:spAutoFit/>
          </a:bodyPr>
          <a:lstStyle/>
          <a:p>
            <a:r>
              <a:rPr lang="en-US" sz="2800" b="1" u="sng" dirty="0" smtClean="0">
                <a:solidFill>
                  <a:schemeClr val="bg1"/>
                </a:solidFill>
              </a:rPr>
              <a:t>NOT</a:t>
            </a:r>
            <a:r>
              <a:rPr lang="en-US" sz="2800" b="1" dirty="0" smtClean="0">
                <a:solidFill>
                  <a:schemeClr val="bg1"/>
                </a:solidFill>
              </a:rPr>
              <a:t> TO HEAL THE SICK, OR MAKE THE LAME TO WALK OR RAISE THE DEAD. JESUS DID THAT, BUT THAT WAS NOT HIS </a:t>
            </a:r>
            <a:r>
              <a:rPr lang="en-US" sz="2800" b="1" u="sng" dirty="0" smtClean="0">
                <a:solidFill>
                  <a:schemeClr val="bg1"/>
                </a:solidFill>
              </a:rPr>
              <a:t>MAIN</a:t>
            </a:r>
            <a:r>
              <a:rPr lang="en-US" sz="2800" b="1" dirty="0" smtClean="0">
                <a:solidFill>
                  <a:schemeClr val="bg1"/>
                </a:solidFill>
              </a:rPr>
              <a:t> BUSINESS OR MISSION IN LIFE.</a:t>
            </a:r>
          </a:p>
        </p:txBody>
      </p:sp>
      <p:sp>
        <p:nvSpPr>
          <p:cNvPr id="8" name="Rectangle 7"/>
          <p:cNvSpPr/>
          <p:nvPr/>
        </p:nvSpPr>
        <p:spPr>
          <a:xfrm>
            <a:off x="0" y="3962400"/>
            <a:ext cx="9144000" cy="954107"/>
          </a:xfrm>
          <a:prstGeom prst="rect">
            <a:avLst/>
          </a:prstGeom>
          <a:solidFill>
            <a:schemeClr val="tx1">
              <a:lumMod val="95000"/>
              <a:lumOff val="5000"/>
            </a:schemeClr>
          </a:solidFill>
        </p:spPr>
        <p:txBody>
          <a:bodyPr wrap="square">
            <a:spAutoFit/>
          </a:bodyPr>
          <a:lstStyle/>
          <a:p>
            <a:r>
              <a:rPr lang="en-US" sz="2800" b="1" u="sng" dirty="0" smtClean="0">
                <a:solidFill>
                  <a:schemeClr val="bg1"/>
                </a:solidFill>
              </a:rPr>
              <a:t>SEEK AND TO SAVE PEOPLE</a:t>
            </a:r>
            <a:r>
              <a:rPr lang="en-US" sz="2800" b="1" dirty="0" smtClean="0">
                <a:solidFill>
                  <a:schemeClr val="bg1"/>
                </a:solidFill>
              </a:rPr>
              <a:t> WHO ARE LOST AND ON THEIR WAY TO AN ETERNAL HELL.</a:t>
            </a:r>
          </a:p>
        </p:txBody>
      </p:sp>
      <p:sp>
        <p:nvSpPr>
          <p:cNvPr id="10" name="Rectangle 9"/>
          <p:cNvSpPr/>
          <p:nvPr/>
        </p:nvSpPr>
        <p:spPr>
          <a:xfrm>
            <a:off x="0" y="3505200"/>
            <a:ext cx="9144000" cy="523220"/>
          </a:xfrm>
          <a:prstGeom prst="rect">
            <a:avLst/>
          </a:prstGeom>
          <a:solidFill>
            <a:schemeClr val="tx1">
              <a:lumMod val="95000"/>
              <a:lumOff val="5000"/>
            </a:schemeClr>
          </a:solidFill>
        </p:spPr>
        <p:txBody>
          <a:bodyPr wrap="square">
            <a:spAutoFit/>
          </a:bodyPr>
          <a:lstStyle/>
          <a:p>
            <a:pPr algn="ctr"/>
            <a:r>
              <a:rPr lang="en-US" sz="2800" b="1" u="sng" dirty="0" smtClean="0">
                <a:solidFill>
                  <a:schemeClr val="bg1"/>
                </a:solidFill>
              </a:rPr>
              <a:t>THE MAIN MISSION</a:t>
            </a:r>
            <a:r>
              <a:rPr lang="en-US" sz="2800" b="1" dirty="0" smtClean="0">
                <a:solidFill>
                  <a:schemeClr val="bg1"/>
                </a:solidFill>
              </a:rPr>
              <a:t> IN THE LIFE OF JESUS CHRIST </a:t>
            </a:r>
            <a:r>
              <a:rPr lang="en-US" sz="2800" b="1" u="sng" dirty="0" smtClean="0">
                <a:solidFill>
                  <a:schemeClr val="bg1"/>
                </a:solidFill>
              </a:rPr>
              <a:t>WAS TO</a:t>
            </a:r>
          </a:p>
        </p:txBody>
      </p:sp>
      <p:sp>
        <p:nvSpPr>
          <p:cNvPr id="15" name="Subtitle 2"/>
          <p:cNvSpPr txBox="1">
            <a:spLocks/>
          </p:cNvSpPr>
          <p:nvPr/>
        </p:nvSpPr>
        <p:spPr>
          <a:xfrm>
            <a:off x="0" y="5029200"/>
            <a:ext cx="9144000" cy="1524000"/>
          </a:xfrm>
          <a:prstGeom prst="rect">
            <a:avLst/>
          </a:prstGeom>
          <a:solidFill>
            <a:schemeClr val="tx2"/>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That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endParaRPr lang="en-US" sz="48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8" grpId="0" animBg="1"/>
      <p:bldP spid="1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00200"/>
            <a:ext cx="9144000" cy="1077218"/>
          </a:xfrm>
          <a:prstGeom prst="rect">
            <a:avLst/>
          </a:prstGeom>
          <a:solidFill>
            <a:schemeClr val="accent1">
              <a:lumMod val="50000"/>
            </a:schemeClr>
          </a:solidFill>
        </p:spPr>
        <p:txBody>
          <a:bodyPr wrap="square">
            <a:spAutoFit/>
          </a:bodyPr>
          <a:lstStyle/>
          <a:p>
            <a:r>
              <a:rPr lang="en-US" sz="3200" b="1" dirty="0" smtClean="0">
                <a:solidFill>
                  <a:schemeClr val="bg1"/>
                </a:solidFill>
              </a:rPr>
              <a:t>Jesus was the first missionary. He came from Heaven to this wicked world to save people from their sins.</a:t>
            </a:r>
          </a:p>
        </p:txBody>
      </p:sp>
      <p:sp>
        <p:nvSpPr>
          <p:cNvPr id="11" name="Rectangle 10"/>
          <p:cNvSpPr/>
          <p:nvPr/>
        </p:nvSpPr>
        <p:spPr>
          <a:xfrm>
            <a:off x="0" y="2743200"/>
            <a:ext cx="9144000" cy="646331"/>
          </a:xfrm>
          <a:prstGeom prst="rect">
            <a:avLst/>
          </a:prstGeom>
          <a:solidFill>
            <a:srgbClr val="C00000"/>
          </a:solidFill>
        </p:spPr>
        <p:txBody>
          <a:bodyPr wrap="square">
            <a:spAutoFit/>
          </a:bodyPr>
          <a:lstStyle/>
          <a:p>
            <a:pPr algn="ctr"/>
            <a:r>
              <a:rPr lang="en-US" sz="3600" b="1" dirty="0" smtClean="0">
                <a:solidFill>
                  <a:schemeClr val="bg1"/>
                </a:solidFill>
                <a:latin typeface="Arial Black" pitchFamily="34" charset="0"/>
              </a:rPr>
              <a:t>That is not the end of the story.</a:t>
            </a:r>
          </a:p>
        </p:txBody>
      </p:sp>
      <p:sp>
        <p:nvSpPr>
          <p:cNvPr id="15" name="Subtitle 2"/>
          <p:cNvSpPr txBox="1">
            <a:spLocks/>
          </p:cNvSpPr>
          <p:nvPr/>
        </p:nvSpPr>
        <p:spPr>
          <a:xfrm>
            <a:off x="0" y="0"/>
            <a:ext cx="9144000" cy="1524000"/>
          </a:xfrm>
          <a:prstGeom prst="rect">
            <a:avLst/>
          </a:prstGeom>
          <a:solidFill>
            <a:schemeClr val="tx2"/>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That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endParaRPr lang="en-US" sz="4800" dirty="0" smtClean="0">
              <a:solidFill>
                <a:schemeClr val="bg1"/>
              </a:solidFill>
              <a:latin typeface="Arial Black" pitchFamily="34" charset="0"/>
            </a:endParaRPr>
          </a:p>
        </p:txBody>
      </p:sp>
      <p:sp>
        <p:nvSpPr>
          <p:cNvPr id="13" name="Rectangle 12"/>
          <p:cNvSpPr/>
          <p:nvPr/>
        </p:nvSpPr>
        <p:spPr>
          <a:xfrm>
            <a:off x="0" y="1676400"/>
            <a:ext cx="9144000" cy="1046440"/>
          </a:xfrm>
          <a:prstGeom prst="rect">
            <a:avLst/>
          </a:prstGeom>
          <a:solidFill>
            <a:schemeClr val="accent1">
              <a:lumMod val="50000"/>
            </a:schemeClr>
          </a:solidFill>
        </p:spPr>
        <p:txBody>
          <a:bodyPr wrap="square">
            <a:spAutoFit/>
          </a:bodyPr>
          <a:lstStyle/>
          <a:p>
            <a:endParaRPr lang="en-US" sz="1400" b="1" dirty="0" smtClean="0">
              <a:solidFill>
                <a:schemeClr val="bg1"/>
              </a:solidFill>
              <a:latin typeface="Arial Black" pitchFamily="34" charset="0"/>
            </a:endParaRPr>
          </a:p>
          <a:p>
            <a:pPr algn="ctr"/>
            <a:r>
              <a:rPr lang="en-US" sz="3200" b="1" dirty="0" smtClean="0">
                <a:solidFill>
                  <a:schemeClr val="bg1"/>
                </a:solidFill>
                <a:latin typeface="Arial Black" pitchFamily="34" charset="0"/>
              </a:rPr>
              <a:t>JESUS WAS THE FIRST MISSIONARY.</a:t>
            </a:r>
          </a:p>
          <a:p>
            <a:r>
              <a:rPr lang="en-US" sz="1600" b="1" dirty="0" smtClean="0">
                <a:solidFill>
                  <a:schemeClr val="bg1"/>
                </a:solidFill>
                <a:latin typeface="Arial Black" pitchFamily="34" charset="0"/>
              </a:rPr>
              <a:t> </a:t>
            </a:r>
          </a:p>
        </p:txBody>
      </p:sp>
      <p:sp>
        <p:nvSpPr>
          <p:cNvPr id="14" name="Title 1"/>
          <p:cNvSpPr txBox="1">
            <a:spLocks/>
          </p:cNvSpPr>
          <p:nvPr/>
        </p:nvSpPr>
        <p:spPr>
          <a:xfrm>
            <a:off x="609600" y="3505200"/>
            <a:ext cx="8077200" cy="533400"/>
          </a:xfrm>
          <a:prstGeom prst="rect">
            <a:avLst/>
          </a:prstGeom>
          <a:solidFill>
            <a:srgbClr val="FFFF00"/>
          </a:solidFill>
          <a:ln w="57150">
            <a:solidFill>
              <a:schemeClr val="tx1"/>
            </a:solidFill>
          </a:ln>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WHAT ABOUT JESUS’ DISCIPLES:</a:t>
            </a:r>
          </a:p>
        </p:txBody>
      </p:sp>
      <p:sp>
        <p:nvSpPr>
          <p:cNvPr id="16" name="Rectangle 15"/>
          <p:cNvSpPr/>
          <p:nvPr/>
        </p:nvSpPr>
        <p:spPr>
          <a:xfrm>
            <a:off x="0" y="4227493"/>
            <a:ext cx="9144000" cy="1569660"/>
          </a:xfrm>
          <a:prstGeom prst="rect">
            <a:avLst/>
          </a:prstGeom>
          <a:solidFill>
            <a:schemeClr val="accent1">
              <a:lumMod val="50000"/>
            </a:schemeClr>
          </a:solidFill>
        </p:spPr>
        <p:txBody>
          <a:bodyPr wrap="square">
            <a:spAutoFit/>
          </a:bodyPr>
          <a:lstStyle/>
          <a:p>
            <a:r>
              <a:rPr lang="en-US" sz="3200" b="1" dirty="0" smtClean="0">
                <a:solidFill>
                  <a:schemeClr val="bg1"/>
                </a:solidFill>
              </a:rPr>
              <a:t>Mark 3:14  “And he (Jesus) ordained twelve, that they should be with him, and that he might send them forth </a:t>
            </a:r>
            <a:r>
              <a:rPr lang="en-US" sz="3200" b="1" u="sng" dirty="0" smtClean="0">
                <a:solidFill>
                  <a:schemeClr val="bg1"/>
                </a:solidFill>
              </a:rPr>
              <a:t>to preach</a:t>
            </a:r>
            <a:r>
              <a:rPr lang="en-US" sz="3200" b="1" dirty="0" smtClean="0">
                <a:solidFill>
                  <a:schemeClr val="bg1"/>
                </a:solidFill>
              </a:rPr>
              <a:t>.”  Preach what?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1" animBg="1"/>
      <p:bldP spid="15"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0"/>
            <a:ext cx="8077200" cy="533400"/>
          </a:xfrm>
          <a:prstGeom prst="rect">
            <a:avLst/>
          </a:prstGeom>
          <a:solidFill>
            <a:srgbClr val="FFFF00"/>
          </a:solidFill>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WHAT ABOUT JESUS’ DISCIPLES:</a:t>
            </a:r>
          </a:p>
        </p:txBody>
      </p:sp>
      <p:sp>
        <p:nvSpPr>
          <p:cNvPr id="9" name="Rectangle 8"/>
          <p:cNvSpPr/>
          <p:nvPr/>
        </p:nvSpPr>
        <p:spPr>
          <a:xfrm>
            <a:off x="0" y="533400"/>
            <a:ext cx="9144000" cy="1569660"/>
          </a:xfrm>
          <a:prstGeom prst="rect">
            <a:avLst/>
          </a:prstGeom>
          <a:solidFill>
            <a:schemeClr val="accent1">
              <a:lumMod val="50000"/>
            </a:schemeClr>
          </a:solidFill>
        </p:spPr>
        <p:txBody>
          <a:bodyPr wrap="square">
            <a:spAutoFit/>
          </a:bodyPr>
          <a:lstStyle/>
          <a:p>
            <a:r>
              <a:rPr lang="en-US" sz="3200" b="1" dirty="0" smtClean="0">
                <a:solidFill>
                  <a:schemeClr val="bg1"/>
                </a:solidFill>
              </a:rPr>
              <a:t>Mark 1:16-20  “Now as he (Jesus) walked by the sea of Galilee, he saw Simon and Andrew his brother casting a net into the sea: for they were fishers. </a:t>
            </a:r>
          </a:p>
        </p:txBody>
      </p:sp>
      <p:sp>
        <p:nvSpPr>
          <p:cNvPr id="7" name="Right Arrow 6"/>
          <p:cNvSpPr/>
          <p:nvPr/>
        </p:nvSpPr>
        <p:spPr>
          <a:xfrm>
            <a:off x="304800" y="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2011740"/>
            <a:ext cx="9144000" cy="2062103"/>
          </a:xfrm>
          <a:prstGeom prst="rect">
            <a:avLst/>
          </a:prstGeom>
          <a:solidFill>
            <a:schemeClr val="accent1">
              <a:lumMod val="50000"/>
            </a:schemeClr>
          </a:solidFill>
        </p:spPr>
        <p:txBody>
          <a:bodyPr wrap="square">
            <a:spAutoFit/>
          </a:bodyPr>
          <a:lstStyle/>
          <a:p>
            <a:r>
              <a:rPr lang="en-US" sz="3200" b="1" dirty="0" smtClean="0">
                <a:solidFill>
                  <a:schemeClr val="bg1"/>
                </a:solidFill>
              </a:rPr>
              <a:t>And Jesus said unto them, </a:t>
            </a:r>
            <a:r>
              <a:rPr lang="en-US" sz="3200" b="1" u="sng" dirty="0" smtClean="0">
                <a:solidFill>
                  <a:schemeClr val="bg1"/>
                </a:solidFill>
              </a:rPr>
              <a:t>Come ye after me, and I will make you to become fishers of men</a:t>
            </a:r>
            <a:r>
              <a:rPr lang="en-US" sz="3200" b="1" dirty="0" smtClean="0">
                <a:solidFill>
                  <a:schemeClr val="bg1"/>
                </a:solidFill>
              </a:rPr>
              <a:t>. And straightway </a:t>
            </a:r>
            <a:r>
              <a:rPr lang="en-US" sz="3200" b="1" u="sng" dirty="0" smtClean="0">
                <a:solidFill>
                  <a:schemeClr val="bg1"/>
                </a:solidFill>
              </a:rPr>
              <a:t>they forsook their nets</a:t>
            </a:r>
            <a:r>
              <a:rPr lang="en-US" sz="3200" b="1" dirty="0" smtClean="0">
                <a:solidFill>
                  <a:schemeClr val="bg1"/>
                </a:solidFill>
              </a:rPr>
              <a:t>, </a:t>
            </a:r>
            <a:r>
              <a:rPr lang="en-US" sz="3200" b="1" u="sng" dirty="0" smtClean="0">
                <a:solidFill>
                  <a:schemeClr val="bg1"/>
                </a:solidFill>
              </a:rPr>
              <a:t>and followed him</a:t>
            </a:r>
            <a:r>
              <a:rPr lang="en-US" sz="3200" b="1" dirty="0" smtClean="0">
                <a:solidFill>
                  <a:schemeClr val="bg1"/>
                </a:solidFill>
              </a:rPr>
              <a:t>. </a:t>
            </a:r>
          </a:p>
        </p:txBody>
      </p:sp>
      <p:sp>
        <p:nvSpPr>
          <p:cNvPr id="8" name="Rectangle 7"/>
          <p:cNvSpPr/>
          <p:nvPr/>
        </p:nvSpPr>
        <p:spPr>
          <a:xfrm>
            <a:off x="0" y="3536752"/>
            <a:ext cx="9144000" cy="2062103"/>
          </a:xfrm>
          <a:prstGeom prst="rect">
            <a:avLst/>
          </a:prstGeom>
          <a:solidFill>
            <a:schemeClr val="accent1">
              <a:lumMod val="50000"/>
            </a:schemeClr>
          </a:solidFill>
        </p:spPr>
        <p:txBody>
          <a:bodyPr wrap="square">
            <a:spAutoFit/>
          </a:bodyPr>
          <a:lstStyle/>
          <a:p>
            <a:r>
              <a:rPr lang="en-US" sz="3200" b="1" u="sng" dirty="0" smtClean="0">
                <a:solidFill>
                  <a:schemeClr val="bg1"/>
                </a:solidFill>
              </a:rPr>
              <a:t>him</a:t>
            </a:r>
            <a:r>
              <a:rPr lang="en-US" sz="3200" b="1" dirty="0" smtClean="0">
                <a:solidFill>
                  <a:schemeClr val="bg1"/>
                </a:solidFill>
              </a:rPr>
              <a:t>. And when he had gone a little farther thence, he saw James the son of Zebedee, and John his brother, who also were in the ship mending their nets. </a:t>
            </a:r>
          </a:p>
        </p:txBody>
      </p:sp>
      <p:sp>
        <p:nvSpPr>
          <p:cNvPr id="11" name="Rectangle 10"/>
          <p:cNvSpPr/>
          <p:nvPr/>
        </p:nvSpPr>
        <p:spPr>
          <a:xfrm>
            <a:off x="0" y="5059740"/>
            <a:ext cx="9144000" cy="1569660"/>
          </a:xfrm>
          <a:prstGeom prst="rect">
            <a:avLst/>
          </a:prstGeom>
          <a:solidFill>
            <a:schemeClr val="accent1">
              <a:lumMod val="50000"/>
            </a:schemeClr>
          </a:solidFill>
        </p:spPr>
        <p:txBody>
          <a:bodyPr wrap="square">
            <a:spAutoFit/>
          </a:bodyPr>
          <a:lstStyle/>
          <a:p>
            <a:r>
              <a:rPr lang="en-US" sz="3200" b="1" dirty="0" smtClean="0">
                <a:solidFill>
                  <a:schemeClr val="bg1"/>
                </a:solidFill>
              </a:rPr>
              <a:t>nets. And straightway </a:t>
            </a:r>
            <a:r>
              <a:rPr lang="en-US" sz="3200" b="1" u="sng" dirty="0" smtClean="0">
                <a:solidFill>
                  <a:schemeClr val="bg1"/>
                </a:solidFill>
              </a:rPr>
              <a:t>he called them</a:t>
            </a:r>
            <a:r>
              <a:rPr lang="en-US" sz="3200" b="1" dirty="0" smtClean="0">
                <a:solidFill>
                  <a:schemeClr val="bg1"/>
                </a:solidFill>
              </a:rPr>
              <a:t>: </a:t>
            </a:r>
            <a:r>
              <a:rPr lang="en-US" sz="3200" b="1" u="sng" dirty="0" smtClean="0">
                <a:solidFill>
                  <a:schemeClr val="bg1"/>
                </a:solidFill>
              </a:rPr>
              <a:t>and they left their father</a:t>
            </a:r>
            <a:r>
              <a:rPr lang="en-US" sz="3200" b="1" dirty="0" smtClean="0">
                <a:solidFill>
                  <a:schemeClr val="bg1"/>
                </a:solidFill>
              </a:rPr>
              <a:t> Zebedee in the ship with the hired servants, </a:t>
            </a:r>
            <a:r>
              <a:rPr lang="en-US" sz="3200" b="1" u="sng" dirty="0" smtClean="0">
                <a:solidFill>
                  <a:schemeClr val="bg1"/>
                </a:solidFill>
              </a:rPr>
              <a:t>and went after him</a:t>
            </a:r>
            <a:r>
              <a:rPr lang="en-US" sz="3200" b="1" dirty="0" smtClean="0">
                <a:solidFill>
                  <a:schemeClr val="bg1"/>
                </a:solidFill>
              </a:rPr>
              <a:t>.” (They followed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1" animBg="1"/>
      <p:bldP spid="7" grpId="0" animBg="1"/>
      <p:bldP spid="6" grpId="1" animBg="1"/>
      <p:bldP spid="8" grpId="1"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p:cNvSpPr txBox="1">
            <a:spLocks/>
          </p:cNvSpPr>
          <p:nvPr/>
        </p:nvSpPr>
        <p:spPr>
          <a:xfrm>
            <a:off x="76200" y="609600"/>
            <a:ext cx="8610600" cy="1371600"/>
          </a:xfrm>
          <a:prstGeom prst="rect">
            <a:avLst/>
          </a:prstGeom>
          <a:blipFill>
            <a:blip r:embed="rId2"/>
            <a:tile tx="0" ty="0" sx="100000" sy="100000" flip="none" algn="tl"/>
          </a:blipFill>
        </p:spPr>
        <p:txBody>
          <a:bodyPr vert="horz" lIns="91440" tIns="45720" rIns="91440" bIns="45720" rtlCol="0">
            <a:noAutofit/>
          </a:bodyPr>
          <a:lstStyle/>
          <a:p>
            <a:r>
              <a:rPr lang="en-US" sz="2800" dirty="0" smtClean="0">
                <a:solidFill>
                  <a:srgbClr val="FFFF00"/>
                </a:solidFill>
                <a:latin typeface="Arial Black" pitchFamily="34" charset="0"/>
              </a:rPr>
              <a:t>Mark 16:15  “And he said unto them, </a:t>
            </a:r>
            <a:r>
              <a:rPr lang="en-US" sz="2800" u="sng" dirty="0" smtClean="0">
                <a:solidFill>
                  <a:srgbClr val="FFFF00"/>
                </a:solidFill>
                <a:latin typeface="Arial Black" pitchFamily="34" charset="0"/>
              </a:rPr>
              <a:t>Go ye</a:t>
            </a:r>
            <a:r>
              <a:rPr lang="en-US" sz="2800" dirty="0" smtClean="0">
                <a:solidFill>
                  <a:srgbClr val="FFFF00"/>
                </a:solidFill>
                <a:latin typeface="Arial Black" pitchFamily="34" charset="0"/>
              </a:rPr>
              <a:t> into all the world, and preach the gospel to every creature.”</a:t>
            </a:r>
            <a:endParaRPr lang="en-US" sz="2800" i="1" dirty="0" smtClean="0">
              <a:solidFill>
                <a:srgbClr val="FFFF00"/>
              </a:solidFill>
              <a:latin typeface="Arial Black" pitchFamily="34" charset="0"/>
            </a:endParaRPr>
          </a:p>
        </p:txBody>
      </p:sp>
      <p:sp>
        <p:nvSpPr>
          <p:cNvPr id="6" name="Title 1"/>
          <p:cNvSpPr txBox="1">
            <a:spLocks/>
          </p:cNvSpPr>
          <p:nvPr/>
        </p:nvSpPr>
        <p:spPr>
          <a:xfrm>
            <a:off x="76200" y="0"/>
            <a:ext cx="8763000" cy="533400"/>
          </a:xfrm>
          <a:prstGeom prst="rect">
            <a:avLst/>
          </a:prstGeom>
          <a:solidFill>
            <a:srgbClr val="FFFF00"/>
          </a:solidFill>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JESUS COMMAND TO HIS DISCIPLES:</a:t>
            </a:r>
          </a:p>
        </p:txBody>
      </p:sp>
      <p:sp>
        <p:nvSpPr>
          <p:cNvPr id="9" name="Subtitle 3"/>
          <p:cNvSpPr txBox="1">
            <a:spLocks/>
          </p:cNvSpPr>
          <p:nvPr/>
        </p:nvSpPr>
        <p:spPr>
          <a:xfrm>
            <a:off x="152400" y="2057400"/>
            <a:ext cx="8534400" cy="4038600"/>
          </a:xfrm>
          <a:prstGeom prst="rect">
            <a:avLst/>
          </a:prstGeom>
          <a:blipFill>
            <a:blip r:embed="rId2"/>
            <a:tile tx="0" ty="0" sx="100000" sy="100000" flip="none" algn="tl"/>
          </a:blipFill>
        </p:spPr>
        <p:txBody>
          <a:bodyPr vert="horz" lIns="91440" tIns="45720" rIns="91440" bIns="45720" rtlCol="0">
            <a:noAutofit/>
          </a:bodyPr>
          <a:lstStyle/>
          <a:p>
            <a:r>
              <a:rPr lang="en-US" sz="3200" b="1" dirty="0" smtClean="0">
                <a:solidFill>
                  <a:schemeClr val="bg1"/>
                </a:solidFill>
                <a:latin typeface="Arial Black" pitchFamily="34" charset="0"/>
              </a:rPr>
              <a:t>Matt. 28:19  “</a:t>
            </a:r>
            <a:r>
              <a:rPr lang="en-US" sz="3200" b="1" u="sng" dirty="0" smtClean="0">
                <a:solidFill>
                  <a:schemeClr val="bg1"/>
                </a:solidFill>
                <a:latin typeface="Arial Black" pitchFamily="34" charset="0"/>
              </a:rPr>
              <a:t>Go ye</a:t>
            </a:r>
            <a:r>
              <a:rPr lang="en-US" sz="3200" b="1" dirty="0" smtClean="0">
                <a:solidFill>
                  <a:schemeClr val="bg1"/>
                </a:solidFill>
                <a:latin typeface="Arial Black" pitchFamily="34" charset="0"/>
              </a:rPr>
              <a:t> therefore, and teach all nations, baptizing them in the name of the Father, and of the Son, and of the Holy Ghost: </a:t>
            </a:r>
            <a:r>
              <a:rPr lang="en-US" sz="3200" dirty="0" smtClean="0">
                <a:solidFill>
                  <a:schemeClr val="bg1"/>
                </a:solidFill>
                <a:latin typeface="Arial Black" pitchFamily="34" charset="0"/>
              </a:rPr>
              <a:t>20  Teaching them to observe all things whatsoever I have commanded you: and, lo, I am with you alway, </a:t>
            </a:r>
            <a:r>
              <a:rPr lang="en-US" sz="3200" i="1" dirty="0" smtClean="0">
                <a:solidFill>
                  <a:schemeClr val="bg1"/>
                </a:solidFill>
                <a:latin typeface="Arial Black" pitchFamily="34" charset="0"/>
              </a:rPr>
              <a:t>even unto the end of the world. Amen.”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p:cNvSpPr txBox="1">
            <a:spLocks/>
          </p:cNvSpPr>
          <p:nvPr/>
        </p:nvSpPr>
        <p:spPr>
          <a:xfrm>
            <a:off x="152400" y="533400"/>
            <a:ext cx="8534400" cy="2971800"/>
          </a:xfrm>
          <a:prstGeom prst="rect">
            <a:avLst/>
          </a:prstGeom>
          <a:blipFill>
            <a:blip r:embed="rId2"/>
            <a:tile tx="0" ty="0" sx="100000" sy="100000" flip="none" algn="tl"/>
          </a:blipFill>
        </p:spPr>
        <p:txBody>
          <a:bodyPr vert="horz" lIns="91440" tIns="45720" rIns="91440" bIns="45720" rtlCol="0">
            <a:noAutofit/>
          </a:bodyPr>
          <a:lstStyle/>
          <a:p>
            <a:r>
              <a:rPr lang="en-US" sz="3200" dirty="0" smtClean="0">
                <a:solidFill>
                  <a:srgbClr val="FFFF00"/>
                </a:solidFill>
                <a:latin typeface="Arial Black" pitchFamily="34" charset="0"/>
              </a:rPr>
              <a:t>Acts 1:8  “But ye shall receive power, after that the Holy Ghost is come upon you: and </a:t>
            </a:r>
            <a:r>
              <a:rPr lang="en-US" sz="3200" u="sng" dirty="0" smtClean="0">
                <a:solidFill>
                  <a:srgbClr val="FFFF00"/>
                </a:solidFill>
                <a:latin typeface="Arial Black" pitchFamily="34" charset="0"/>
              </a:rPr>
              <a:t>ye shall be witnesses unto me</a:t>
            </a:r>
            <a:r>
              <a:rPr lang="en-US" sz="3200" dirty="0" smtClean="0">
                <a:solidFill>
                  <a:srgbClr val="FFFF00"/>
                </a:solidFill>
                <a:latin typeface="Arial Black" pitchFamily="34" charset="0"/>
              </a:rPr>
              <a:t> both in Jerusalem, and in all Judaea, and in Samaria, and unto the uttermost part of the earth.” </a:t>
            </a:r>
          </a:p>
          <a:p>
            <a:r>
              <a:rPr lang="en-US" sz="3200" i="1" dirty="0" smtClean="0">
                <a:solidFill>
                  <a:srgbClr val="FFFF00"/>
                </a:solidFill>
                <a:latin typeface="Arial Black" pitchFamily="34" charset="0"/>
              </a:rPr>
              <a:t> </a:t>
            </a:r>
          </a:p>
        </p:txBody>
      </p:sp>
      <p:sp>
        <p:nvSpPr>
          <p:cNvPr id="6" name="Title 1"/>
          <p:cNvSpPr txBox="1">
            <a:spLocks/>
          </p:cNvSpPr>
          <p:nvPr/>
        </p:nvSpPr>
        <p:spPr>
          <a:xfrm>
            <a:off x="762000" y="0"/>
            <a:ext cx="8077200" cy="533400"/>
          </a:xfrm>
          <a:prstGeom prst="rect">
            <a:avLst/>
          </a:prstGeom>
          <a:solidFill>
            <a:srgbClr val="FFFF00"/>
          </a:solidFill>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JESUS’ PROMISE:</a:t>
            </a:r>
          </a:p>
        </p:txBody>
      </p:sp>
      <p:sp>
        <p:nvSpPr>
          <p:cNvPr id="7" name="Right Arrow 6"/>
          <p:cNvSpPr/>
          <p:nvPr/>
        </p:nvSpPr>
        <p:spPr>
          <a:xfrm>
            <a:off x="304800" y="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762000" y="3581400"/>
            <a:ext cx="8077200" cy="533400"/>
          </a:xfrm>
          <a:prstGeom prst="rect">
            <a:avLst/>
          </a:prstGeom>
          <a:solidFill>
            <a:srgbClr val="FFFF00"/>
          </a:solidFill>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LOOK WHAT THE DISCIPLES DID:</a:t>
            </a:r>
          </a:p>
        </p:txBody>
      </p:sp>
      <p:sp>
        <p:nvSpPr>
          <p:cNvPr id="12" name="Right Arrow 11"/>
          <p:cNvSpPr/>
          <p:nvPr/>
        </p:nvSpPr>
        <p:spPr>
          <a:xfrm>
            <a:off x="304800" y="35814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4800" y="4262497"/>
            <a:ext cx="8229600" cy="1569660"/>
          </a:xfrm>
          <a:prstGeom prst="rect">
            <a:avLst/>
          </a:prstGeom>
          <a:solidFill>
            <a:srgbClr val="C00000"/>
          </a:solidFill>
        </p:spPr>
        <p:txBody>
          <a:bodyPr wrap="square">
            <a:spAutoFit/>
          </a:bodyPr>
          <a:lstStyle/>
          <a:p>
            <a:r>
              <a:rPr lang="en-US" sz="3200" b="1" dirty="0" smtClean="0">
                <a:solidFill>
                  <a:schemeClr val="bg1"/>
                </a:solidFill>
                <a:latin typeface="Arial" pitchFamily="34" charset="0"/>
                <a:cs typeface="Arial" pitchFamily="34" charset="0"/>
              </a:rPr>
              <a:t>Acts 17:6  “…the rulers of the city, crying, </a:t>
            </a:r>
            <a:r>
              <a:rPr lang="en-US" sz="3200" b="1" u="sng" dirty="0" smtClean="0">
                <a:solidFill>
                  <a:schemeClr val="bg1"/>
                </a:solidFill>
                <a:latin typeface="Arial" pitchFamily="34" charset="0"/>
                <a:cs typeface="Arial" pitchFamily="34" charset="0"/>
              </a:rPr>
              <a:t>These</a:t>
            </a:r>
            <a:r>
              <a:rPr lang="en-US" sz="3200" b="1" dirty="0" smtClean="0">
                <a:solidFill>
                  <a:schemeClr val="bg1"/>
                </a:solidFill>
                <a:latin typeface="Arial" pitchFamily="34" charset="0"/>
                <a:cs typeface="Arial" pitchFamily="34" charset="0"/>
              </a:rPr>
              <a:t> (Disciples) </a:t>
            </a:r>
            <a:r>
              <a:rPr lang="en-US" sz="3200" b="1" u="sng" dirty="0" smtClean="0">
                <a:solidFill>
                  <a:schemeClr val="bg1"/>
                </a:solidFill>
                <a:latin typeface="Arial" pitchFamily="34" charset="0"/>
                <a:cs typeface="Arial" pitchFamily="34" charset="0"/>
              </a:rPr>
              <a:t>that have turned the world upside down</a:t>
            </a:r>
            <a:r>
              <a:rPr lang="en-US" sz="3200" b="1" dirty="0" smtClean="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0" y="111443"/>
            <a:ext cx="8077200" cy="533400"/>
          </a:xfrm>
          <a:prstGeom prst="rect">
            <a:avLst/>
          </a:prstGeom>
          <a:solidFill>
            <a:srgbClr val="FFFF00"/>
          </a:solidFill>
        </p:spPr>
        <p:txBody>
          <a:bodyPr vert="horz" lIns="91440" tIns="45720" rIns="91440" bIns="45720" rtlCol="0" anchor="ctr">
            <a:noAutofit/>
          </a:bodyPr>
          <a:lstStyle/>
          <a:p>
            <a:pPr algn="ctr">
              <a:spcBef>
                <a:spcPct val="0"/>
              </a:spcBef>
            </a:pPr>
            <a:r>
              <a:rPr lang="en-US" sz="3200" dirty="0" smtClean="0">
                <a:solidFill>
                  <a:schemeClr val="tx1">
                    <a:lumMod val="95000"/>
                    <a:lumOff val="5000"/>
                  </a:schemeClr>
                </a:solidFill>
                <a:latin typeface="Arial Black" pitchFamily="34" charset="0"/>
                <a:ea typeface="+mj-ea"/>
                <a:cs typeface="+mj-cs"/>
              </a:rPr>
              <a:t>LOOK WHAT THE DISCIPLES DID:</a:t>
            </a:r>
          </a:p>
        </p:txBody>
      </p:sp>
      <p:sp>
        <p:nvSpPr>
          <p:cNvPr id="12" name="Right Arrow 11"/>
          <p:cNvSpPr/>
          <p:nvPr/>
        </p:nvSpPr>
        <p:spPr>
          <a:xfrm>
            <a:off x="304800" y="111443"/>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04800" y="645855"/>
            <a:ext cx="8229600" cy="1569660"/>
          </a:xfrm>
          <a:prstGeom prst="rect">
            <a:avLst/>
          </a:prstGeom>
          <a:solidFill>
            <a:srgbClr val="C00000"/>
          </a:solidFill>
        </p:spPr>
        <p:txBody>
          <a:bodyPr wrap="square">
            <a:spAutoFit/>
          </a:bodyPr>
          <a:lstStyle/>
          <a:p>
            <a:r>
              <a:rPr lang="en-US" sz="3200" b="1" dirty="0" smtClean="0">
                <a:solidFill>
                  <a:schemeClr val="bg1"/>
                </a:solidFill>
              </a:rPr>
              <a:t>Acts 4:4  “Howbeit many of them which </a:t>
            </a:r>
            <a:r>
              <a:rPr lang="en-US" sz="3200" b="1" u="sng" dirty="0" smtClean="0">
                <a:solidFill>
                  <a:schemeClr val="bg1"/>
                </a:solidFill>
              </a:rPr>
              <a:t>heard the word believed</a:t>
            </a:r>
            <a:r>
              <a:rPr lang="en-US" sz="3200" b="1" dirty="0" smtClean="0">
                <a:solidFill>
                  <a:schemeClr val="bg1"/>
                </a:solidFill>
              </a:rPr>
              <a:t>; and the number of the men was </a:t>
            </a:r>
            <a:r>
              <a:rPr lang="en-US" sz="3200" b="1" u="sng" dirty="0" smtClean="0">
                <a:solidFill>
                  <a:schemeClr val="bg1"/>
                </a:solidFill>
              </a:rPr>
              <a:t>about five thousand</a:t>
            </a:r>
            <a:r>
              <a:rPr lang="en-US" sz="3200" b="1" dirty="0" smtClean="0">
                <a:solidFill>
                  <a:schemeClr val="bg1"/>
                </a:solidFill>
              </a:rPr>
              <a:t>.”</a:t>
            </a:r>
            <a:endParaRPr lang="en-US" sz="3200" b="1" dirty="0" smtClean="0">
              <a:solidFill>
                <a:schemeClr val="bg1"/>
              </a:solidFill>
              <a:latin typeface="Arial" pitchFamily="34" charset="0"/>
              <a:cs typeface="Arial" pitchFamily="34" charset="0"/>
            </a:endParaRPr>
          </a:p>
        </p:txBody>
      </p:sp>
      <p:sp>
        <p:nvSpPr>
          <p:cNvPr id="9" name="Rectangle 8"/>
          <p:cNvSpPr/>
          <p:nvPr/>
        </p:nvSpPr>
        <p:spPr>
          <a:xfrm>
            <a:off x="304800" y="2240340"/>
            <a:ext cx="8229600" cy="1077218"/>
          </a:xfrm>
          <a:prstGeom prst="rect">
            <a:avLst/>
          </a:prstGeom>
          <a:solidFill>
            <a:schemeClr val="tx1"/>
          </a:solidFill>
        </p:spPr>
        <p:txBody>
          <a:bodyPr wrap="square">
            <a:spAutoFit/>
          </a:bodyPr>
          <a:lstStyle/>
          <a:p>
            <a:r>
              <a:rPr lang="en-US" sz="3200" b="1" dirty="0" smtClean="0">
                <a:solidFill>
                  <a:schemeClr val="bg1"/>
                </a:solidFill>
              </a:rPr>
              <a:t>Acts 19:18  “And </a:t>
            </a:r>
            <a:r>
              <a:rPr lang="en-US" sz="3200" b="1" u="sng" dirty="0" smtClean="0">
                <a:solidFill>
                  <a:schemeClr val="bg1"/>
                </a:solidFill>
              </a:rPr>
              <a:t>many that believed</a:t>
            </a:r>
            <a:r>
              <a:rPr lang="en-US" sz="3200" b="1" dirty="0" smtClean="0">
                <a:solidFill>
                  <a:schemeClr val="bg1"/>
                </a:solidFill>
              </a:rPr>
              <a:t> came, and confessed, and shewed their deeds.” </a:t>
            </a:r>
            <a:endParaRPr lang="en-US" sz="3200" b="1" dirty="0" smtClean="0">
              <a:solidFill>
                <a:schemeClr val="bg1"/>
              </a:solidFill>
              <a:latin typeface="Arial" pitchFamily="34" charset="0"/>
              <a:cs typeface="Arial" pitchFamily="34" charset="0"/>
            </a:endParaRPr>
          </a:p>
        </p:txBody>
      </p:sp>
      <p:sp>
        <p:nvSpPr>
          <p:cNvPr id="10" name="Rectangle 9"/>
          <p:cNvSpPr/>
          <p:nvPr/>
        </p:nvSpPr>
        <p:spPr>
          <a:xfrm>
            <a:off x="304800" y="3352800"/>
            <a:ext cx="8229600" cy="2062103"/>
          </a:xfrm>
          <a:prstGeom prst="rect">
            <a:avLst/>
          </a:prstGeom>
          <a:solidFill>
            <a:srgbClr val="C00000"/>
          </a:solidFill>
        </p:spPr>
        <p:txBody>
          <a:bodyPr wrap="square">
            <a:spAutoFit/>
          </a:bodyPr>
          <a:lstStyle/>
          <a:p>
            <a:r>
              <a:rPr lang="en-US" sz="3200" b="1" dirty="0" smtClean="0">
                <a:solidFill>
                  <a:schemeClr val="bg1"/>
                </a:solidFill>
              </a:rPr>
              <a:t>Acts 18:8  “And Crispus, the chief ruler of the synagogue, </a:t>
            </a:r>
            <a:r>
              <a:rPr lang="en-US" sz="3200" b="1" u="sng" dirty="0" smtClean="0">
                <a:solidFill>
                  <a:schemeClr val="bg1"/>
                </a:solidFill>
              </a:rPr>
              <a:t>believed on the Lord</a:t>
            </a:r>
            <a:r>
              <a:rPr lang="en-US" sz="3200" b="1" dirty="0" smtClean="0">
                <a:solidFill>
                  <a:schemeClr val="bg1"/>
                </a:solidFill>
              </a:rPr>
              <a:t> with all his house; and many of the Corinthians </a:t>
            </a:r>
            <a:r>
              <a:rPr lang="en-US" sz="3200" b="1" u="sng" dirty="0" smtClean="0">
                <a:solidFill>
                  <a:schemeClr val="bg1"/>
                </a:solidFill>
              </a:rPr>
              <a:t>hearing</a:t>
            </a:r>
            <a:r>
              <a:rPr lang="en-US" sz="3200" b="1" dirty="0" smtClean="0">
                <a:solidFill>
                  <a:schemeClr val="bg1"/>
                </a:solidFill>
              </a:rPr>
              <a:t> </a:t>
            </a:r>
            <a:r>
              <a:rPr lang="en-US" sz="3200" b="1" u="sng" dirty="0" smtClean="0">
                <a:solidFill>
                  <a:schemeClr val="bg1"/>
                </a:solidFill>
              </a:rPr>
              <a:t>believed</a:t>
            </a:r>
            <a:r>
              <a:rPr lang="en-US" sz="3200" b="1" dirty="0" smtClean="0">
                <a:solidFill>
                  <a:schemeClr val="bg1"/>
                </a:solidFill>
              </a:rPr>
              <a:t>, and were baptized.”</a:t>
            </a:r>
            <a:endParaRPr lang="en-US" sz="3200" b="1" dirty="0" smtClean="0">
              <a:solidFill>
                <a:schemeClr val="bg1"/>
              </a:solidFill>
              <a:latin typeface="Arial" pitchFamily="34" charset="0"/>
              <a:cs typeface="Arial" pitchFamily="34" charset="0"/>
            </a:endParaRPr>
          </a:p>
        </p:txBody>
      </p:sp>
      <p:sp>
        <p:nvSpPr>
          <p:cNvPr id="14" name="Rectangle 13"/>
          <p:cNvSpPr/>
          <p:nvPr/>
        </p:nvSpPr>
        <p:spPr>
          <a:xfrm>
            <a:off x="304800" y="5486400"/>
            <a:ext cx="8229600" cy="1077218"/>
          </a:xfrm>
          <a:prstGeom prst="rect">
            <a:avLst/>
          </a:prstGeom>
          <a:solidFill>
            <a:schemeClr val="tx1"/>
          </a:solidFill>
        </p:spPr>
        <p:txBody>
          <a:bodyPr wrap="square">
            <a:spAutoFit/>
          </a:bodyPr>
          <a:lstStyle/>
          <a:p>
            <a:r>
              <a:rPr lang="en-US" sz="3200" b="1" dirty="0" smtClean="0">
                <a:solidFill>
                  <a:schemeClr val="bg1"/>
                </a:solidFill>
              </a:rPr>
              <a:t>Romans 10:17  “So then faith </a:t>
            </a:r>
            <a:r>
              <a:rPr lang="en-US" sz="3200" b="1" i="1" dirty="0" smtClean="0">
                <a:solidFill>
                  <a:schemeClr val="bg1"/>
                </a:solidFill>
              </a:rPr>
              <a:t>cometh by hearing, and hearing by the word of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0" y="0"/>
            <a:ext cx="9144000" cy="3276600"/>
          </a:xfrm>
          <a:prstGeom prst="rect">
            <a:avLst/>
          </a:prstGeom>
          <a:blipFill>
            <a:blip r:embed="rId2"/>
            <a:tile tx="0" ty="0" sx="100000" sy="100000" flip="none" algn="tl"/>
          </a:blipFill>
        </p:spPr>
        <p:txBody>
          <a:bodyPr vert="horz" lIns="91440" tIns="45720" rIns="91440" bIns="45720" rtlCol="0">
            <a:noAutofit/>
          </a:bodyPr>
          <a:lstStyle/>
          <a:p>
            <a:pPr algn="ctr"/>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Thank you Pastor for inviting me to participate in your</a:t>
            </a:r>
          </a:p>
          <a:p>
            <a:pPr algn="ctr"/>
            <a:r>
              <a:rPr lang="en-US" sz="2000" b="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
            </a:r>
            <a:br>
              <a:rPr lang="en-US" sz="2000" b="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br>
            <a:r>
              <a:rPr lang="en-US" sz="4400" b="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41</a:t>
            </a:r>
            <a:r>
              <a:rPr lang="en-US" sz="4400" b="1" baseline="30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st.</a:t>
            </a:r>
            <a:r>
              <a:rPr lang="en-US" sz="4400" b="1"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 WORLD MISSIONS CONFERENCE 2022</a:t>
            </a:r>
            <a:endParaRPr lang="en-US" sz="4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3"/>
          <p:cNvSpPr txBox="1">
            <a:spLocks/>
          </p:cNvSpPr>
          <p:nvPr/>
        </p:nvSpPr>
        <p:spPr>
          <a:xfrm>
            <a:off x="0" y="3124200"/>
            <a:ext cx="9144000" cy="3733800"/>
          </a:xfrm>
          <a:prstGeom prst="rect">
            <a:avLst/>
          </a:prstGeom>
          <a:blipFill>
            <a:blip r:embed="rId2"/>
            <a:tile tx="0" ty="0" sx="100000" sy="100000" flip="none" algn="tl"/>
          </a:blipFill>
        </p:spPr>
        <p:txBody>
          <a:bodyPr vert="horz" lIns="91440" tIns="45720" rIns="91440" bIns="45720" rtlCol="0">
            <a:noAutofit/>
          </a:bodyPr>
          <a:lstStyle/>
          <a:p>
            <a:pPr algn="ctr"/>
            <a:endPar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is always my pleasure and honor to be there with you and your people whom I miss and love so dearly.</a:t>
            </a:r>
            <a:endParaRPr lang="en-US" sz="4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txBox="1">
            <a:spLocks/>
          </p:cNvSpPr>
          <p:nvPr/>
        </p:nvSpPr>
        <p:spPr>
          <a:xfrm>
            <a:off x="76200" y="76200"/>
            <a:ext cx="89154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We saw the promised Prophecy of the first Missionary in Genesis 3:15</a:t>
            </a:r>
            <a:endPar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Subtitle 3"/>
          <p:cNvSpPr txBox="1">
            <a:spLocks/>
          </p:cNvSpPr>
          <p:nvPr/>
        </p:nvSpPr>
        <p:spPr>
          <a:xfrm>
            <a:off x="76200" y="3733800"/>
            <a:ext cx="8991600" cy="2895600"/>
          </a:xfrm>
          <a:prstGeom prst="rect">
            <a:avLst/>
          </a:prstGeom>
          <a:blipFill>
            <a:blip r:embed="rId2"/>
            <a:tile tx="0" ty="0" sx="100000" sy="100000" flip="none" algn="tl"/>
          </a:blipFill>
        </p:spPr>
        <p:txBody>
          <a:bodyPr vert="horz" lIns="91440" tIns="45720" rIns="91440" bIns="45720" rtlCol="0">
            <a:noAutofit/>
          </a:bodyPr>
          <a:lstStyle/>
          <a:p>
            <a:pPr algn="ctr"/>
            <a:r>
              <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We read in the book of Acts how these disciples went throughout the known world witnessing to people, preaching the Gospel and planting New Testament Churches.</a:t>
            </a:r>
            <a:endParaRPr lang="en-US" sz="36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9" name="Subtitle 3"/>
          <p:cNvSpPr txBox="1">
            <a:spLocks/>
          </p:cNvSpPr>
          <p:nvPr/>
        </p:nvSpPr>
        <p:spPr>
          <a:xfrm>
            <a:off x="76200" y="1295400"/>
            <a:ext cx="89154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We saw that Prophecy was fulfilled in Matthew 1:18</a:t>
            </a:r>
            <a:endPar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Subtitle 3"/>
          <p:cNvSpPr txBox="1">
            <a:spLocks/>
          </p:cNvSpPr>
          <p:nvPr/>
        </p:nvSpPr>
        <p:spPr>
          <a:xfrm>
            <a:off x="76200" y="2514600"/>
            <a:ext cx="89154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We saw where Jesus called men to become fishers of men.</a:t>
            </a:r>
            <a:endParaRPr lang="en-US" sz="32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txBox="1">
            <a:spLocks/>
          </p:cNvSpPr>
          <p:nvPr/>
        </p:nvSpPr>
        <p:spPr>
          <a:xfrm>
            <a:off x="76200" y="76200"/>
            <a:ext cx="8991600" cy="1143000"/>
          </a:xfrm>
          <a:prstGeom prst="rect">
            <a:avLst/>
          </a:prstGeom>
          <a:blipFill>
            <a:blip r:embed="rId2"/>
            <a:tile tx="0" ty="0" sx="100000" sy="100000" flip="none" algn="tl"/>
          </a:blipFill>
        </p:spPr>
        <p:txBody>
          <a:bodyPr vert="horz" lIns="91440" tIns="45720" rIns="91440" bIns="45720" rtlCol="0">
            <a:noAutofit/>
          </a:bodyPr>
          <a:lstStyle/>
          <a:p>
            <a:r>
              <a:rPr lang="en-US"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Let’s </a:t>
            </a:r>
            <a:r>
              <a:rPr lang="en-US" sz="4800" b="1" i="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“fast forward”</a:t>
            </a:r>
            <a:endParaRPr lang="en-US" sz="4800" b="1" i="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Subtitle 3"/>
          <p:cNvSpPr txBox="1">
            <a:spLocks/>
          </p:cNvSpPr>
          <p:nvPr/>
        </p:nvSpPr>
        <p:spPr>
          <a:xfrm>
            <a:off x="76200" y="990600"/>
            <a:ext cx="89916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Down throughout these many years, God has raised up men who have carried on the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ubtitle 3"/>
          <p:cNvSpPr txBox="1">
            <a:spLocks/>
          </p:cNvSpPr>
          <p:nvPr/>
        </p:nvSpPr>
        <p:spPr>
          <a:xfrm>
            <a:off x="76200" y="3657600"/>
            <a:ext cx="8991600" cy="2590800"/>
          </a:xfrm>
          <a:prstGeom prst="rect">
            <a:avLst/>
          </a:prstGeom>
          <a:blipFill>
            <a:blip r:embed="rId2"/>
            <a:tile tx="0" ty="0" sx="100000" sy="100000" flip="none" algn="tl"/>
          </a:blipFill>
        </p:spPr>
        <p:txBody>
          <a:bodyPr vert="horz" lIns="91440" tIns="45720" rIns="91440" bIns="45720" rtlCol="0">
            <a:noAutofit/>
          </a:bodyPr>
          <a:lstStyle/>
          <a:p>
            <a:pPr algn="ctr"/>
            <a:r>
              <a:rPr lang="en-US" sz="5400" dirty="0" smtClean="0">
                <a:solidFill>
                  <a:schemeClr val="bg1"/>
                </a:solidFill>
                <a:effectLst>
                  <a:outerShdw blurRad="38100" dist="38100" dir="2700000" algn="tl">
                    <a:srgbClr val="000000">
                      <a:alpha val="43137"/>
                    </a:srgbClr>
                  </a:outerShdw>
                </a:effectLst>
                <a:latin typeface="Arial Black" pitchFamily="34" charset="0"/>
              </a:rPr>
              <a:t>Quickly, let me give you a short history lesson since 1980</a:t>
            </a:r>
            <a:endParaRPr lang="en-US" sz="54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Chevron 9"/>
          <p:cNvSpPr/>
          <p:nvPr/>
        </p:nvSpPr>
        <p:spPr>
          <a:xfrm>
            <a:off x="70104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hevron 10"/>
          <p:cNvSpPr/>
          <p:nvPr/>
        </p:nvSpPr>
        <p:spPr>
          <a:xfrm>
            <a:off x="73152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hevron 11"/>
          <p:cNvSpPr/>
          <p:nvPr/>
        </p:nvSpPr>
        <p:spPr>
          <a:xfrm>
            <a:off x="76200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Subtitle 3"/>
          <p:cNvSpPr txBox="1">
            <a:spLocks/>
          </p:cNvSpPr>
          <p:nvPr/>
        </p:nvSpPr>
        <p:spPr>
          <a:xfrm>
            <a:off x="76200" y="2057400"/>
            <a:ext cx="8991600" cy="1600200"/>
          </a:xfrm>
          <a:prstGeom prst="rect">
            <a:avLst/>
          </a:prstGeom>
          <a:blipFill>
            <a:blip r:embed="rId2"/>
            <a:tile tx="0" ty="0" sx="100000" sy="100000" flip="none" algn="tl"/>
          </a:blipFill>
        </p:spPr>
        <p:txBody>
          <a:bodyPr vert="horz" lIns="91440" tIns="45720" rIns="91440" bIns="45720" rtlCol="0">
            <a:noAutofit/>
          </a:bodyPr>
          <a:lstStyle/>
          <a:p>
            <a:pPr algn="ctr"/>
            <a:r>
              <a:rPr lang="en-US" sz="4800" b="1" i="1" dirty="0" smtClean="0">
                <a:solidFill>
                  <a:srgbClr val="FFFF00"/>
                </a:solidFill>
                <a:latin typeface="Arial Black" pitchFamily="34" charset="0"/>
              </a:rPr>
              <a:t>“The Old Fashion</a:t>
            </a:r>
          </a:p>
          <a:p>
            <a:pPr algn="ctr"/>
            <a:r>
              <a:rPr lang="en-US" sz="4800" b="1" i="1" dirty="0" smtClean="0">
                <a:solidFill>
                  <a:srgbClr val="FFFF00"/>
                </a:solidFill>
                <a:latin typeface="Arial Black" pitchFamily="34" charset="0"/>
              </a:rPr>
              <a:t>Method of Missions”</a:t>
            </a:r>
            <a:endParaRPr lang="en-US" sz="4800" b="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3" name="Chevron 12"/>
          <p:cNvSpPr/>
          <p:nvPr/>
        </p:nvSpPr>
        <p:spPr>
          <a:xfrm>
            <a:off x="79248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hevron 13"/>
          <p:cNvSpPr/>
          <p:nvPr/>
        </p:nvSpPr>
        <p:spPr>
          <a:xfrm>
            <a:off x="82296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Chevron 14"/>
          <p:cNvSpPr/>
          <p:nvPr/>
        </p:nvSpPr>
        <p:spPr>
          <a:xfrm>
            <a:off x="8534400" y="22860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7"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Windows 10\Desktop\All my Power Point sermons\Purpose\LBC Purpose\Pg 53  alll 4.jpg"/>
          <p:cNvPicPr>
            <a:picLocks noChangeAspect="1" noChangeArrowheads="1"/>
          </p:cNvPicPr>
          <p:nvPr/>
        </p:nvPicPr>
        <p:blipFill>
          <a:blip r:embed="rId3"/>
          <a:srcRect/>
          <a:stretch>
            <a:fillRect/>
          </a:stretch>
        </p:blipFill>
        <p:spPr bwMode="auto">
          <a:xfrm>
            <a:off x="0" y="1752600"/>
            <a:ext cx="4743528" cy="3810000"/>
          </a:xfrm>
          <a:prstGeom prst="rect">
            <a:avLst/>
          </a:prstGeom>
          <a:noFill/>
        </p:spPr>
      </p:pic>
      <p:sp>
        <p:nvSpPr>
          <p:cNvPr id="7" name="TextBox 6"/>
          <p:cNvSpPr txBox="1"/>
          <p:nvPr/>
        </p:nvSpPr>
        <p:spPr>
          <a:xfrm>
            <a:off x="173001" y="4724400"/>
            <a:ext cx="4475199" cy="707886"/>
          </a:xfrm>
          <a:prstGeom prst="rect">
            <a:avLst/>
          </a:prstGeom>
          <a:solidFill>
            <a:srgbClr val="FFFF00"/>
          </a:solidFill>
        </p:spPr>
        <p:txBody>
          <a:bodyPr wrap="none" rtlCol="0">
            <a:spAutoFit/>
          </a:bodyPr>
          <a:lstStyle/>
          <a:p>
            <a:r>
              <a:rPr lang="en-US" sz="2000" dirty="0" smtClean="0">
                <a:latin typeface="Arial Black" pitchFamily="34" charset="0"/>
              </a:rPr>
              <a:t>The Brown family arrived in </a:t>
            </a:r>
          </a:p>
          <a:p>
            <a:r>
              <a:rPr lang="en-US" sz="2000" dirty="0" smtClean="0">
                <a:latin typeface="Arial Black" pitchFamily="34" charset="0"/>
              </a:rPr>
              <a:t>the Philippines on July 1, 1980</a:t>
            </a:r>
            <a:endParaRPr lang="en-US" sz="2000" dirty="0">
              <a:latin typeface="Arial Black" pitchFamily="34" charset="0"/>
            </a:endParaRPr>
          </a:p>
        </p:txBody>
      </p:sp>
      <p:sp>
        <p:nvSpPr>
          <p:cNvPr id="8" name="TextBox 7"/>
          <p:cNvSpPr txBox="1"/>
          <p:nvPr/>
        </p:nvSpPr>
        <p:spPr>
          <a:xfrm>
            <a:off x="4682458" y="2438400"/>
            <a:ext cx="4376583" cy="2154436"/>
          </a:xfrm>
          <a:prstGeom prst="rect">
            <a:avLst/>
          </a:prstGeom>
          <a:solidFill>
            <a:srgbClr val="FFFF00"/>
          </a:solidFill>
          <a:ln w="57150">
            <a:solidFill>
              <a:srgbClr val="FF0000"/>
            </a:solidFill>
          </a:ln>
        </p:spPr>
        <p:txBody>
          <a:bodyPr wrap="none" rtlCol="0">
            <a:spAutoFit/>
          </a:bodyPr>
          <a:lstStyle/>
          <a:p>
            <a:pPr algn="ctr"/>
            <a:r>
              <a:rPr lang="en-US" sz="2000" dirty="0" smtClean="0">
                <a:latin typeface="Arial Black" pitchFamily="34" charset="0"/>
              </a:rPr>
              <a:t>FROM A HUMBLE BEGINNING</a:t>
            </a:r>
          </a:p>
          <a:p>
            <a:pPr algn="ctr"/>
            <a:r>
              <a:rPr lang="en-US" sz="2000" dirty="0" smtClean="0">
                <a:latin typeface="Arial Black" pitchFamily="34" charset="0"/>
              </a:rPr>
              <a:t>WITH ONLY A VISION OF</a:t>
            </a:r>
          </a:p>
          <a:p>
            <a:pPr algn="ctr"/>
            <a:r>
              <a:rPr lang="en-US" sz="2000" dirty="0" smtClean="0">
                <a:latin typeface="Arial Black" pitchFamily="34" charset="0"/>
              </a:rPr>
              <a:t>PLANTING ONE CHURCH.</a:t>
            </a:r>
            <a:br>
              <a:rPr lang="en-US" sz="2000" dirty="0" smtClean="0">
                <a:latin typeface="Arial Black" pitchFamily="34" charset="0"/>
              </a:rPr>
            </a:br>
            <a:endParaRPr lang="en-US" sz="1050" dirty="0" smtClean="0">
              <a:latin typeface="Arial Black" pitchFamily="34" charset="0"/>
            </a:endParaRPr>
          </a:p>
          <a:p>
            <a:pPr algn="ctr"/>
            <a:r>
              <a:rPr lang="en-US" sz="2000" dirty="0" smtClean="0">
                <a:latin typeface="Arial Black" pitchFamily="34" charset="0"/>
              </a:rPr>
              <a:t>OUR FAITH WAS VERY SMALL</a:t>
            </a:r>
          </a:p>
          <a:p>
            <a:pPr algn="ctr"/>
            <a:r>
              <a:rPr lang="en-US" sz="2000" dirty="0" smtClean="0">
                <a:latin typeface="Arial Black" pitchFamily="34" charset="0"/>
              </a:rPr>
              <a:t>BUT LOOK WHAT OUR GOD</a:t>
            </a:r>
          </a:p>
          <a:p>
            <a:pPr algn="ctr"/>
            <a:r>
              <a:rPr lang="en-US" sz="2000" dirty="0" smtClean="0">
                <a:latin typeface="Arial Black" pitchFamily="34" charset="0"/>
              </a:rPr>
              <a:t>HAS DONE!</a:t>
            </a:r>
            <a:endParaRPr lang="en-US" sz="2000" dirty="0">
              <a:latin typeface="Arial Black" pitchFamily="34" charset="0"/>
            </a:endParaRPr>
          </a:p>
        </p:txBody>
      </p:sp>
      <p:sp>
        <p:nvSpPr>
          <p:cNvPr id="13" name="TextBox 12"/>
          <p:cNvSpPr txBox="1"/>
          <p:nvPr/>
        </p:nvSpPr>
        <p:spPr>
          <a:xfrm>
            <a:off x="0" y="1752600"/>
            <a:ext cx="4786888" cy="646331"/>
          </a:xfrm>
          <a:prstGeom prst="rect">
            <a:avLst/>
          </a:prstGeom>
          <a:solidFill>
            <a:schemeClr val="bg1"/>
          </a:solidFill>
        </p:spPr>
        <p:txBody>
          <a:bodyPr wrap="square" rtlCol="0">
            <a:spAutoFit/>
          </a:bodyPr>
          <a:lstStyle/>
          <a:p>
            <a:r>
              <a:rPr lang="en-US" dirty="0" smtClean="0">
                <a:solidFill>
                  <a:schemeClr val="bg1"/>
                </a:solidFill>
              </a:rPr>
              <a:t>                                                                                      </a:t>
            </a:r>
          </a:p>
          <a:p>
            <a:endParaRPr lang="en-US" dirty="0">
              <a:solidFill>
                <a:schemeClr val="bg1"/>
              </a:solidFill>
            </a:endParaRPr>
          </a:p>
        </p:txBody>
      </p:sp>
      <p:sp>
        <p:nvSpPr>
          <p:cNvPr id="14" name="Title 1"/>
          <p:cNvSpPr txBox="1">
            <a:spLocks/>
          </p:cNvSpPr>
          <p:nvPr/>
        </p:nvSpPr>
        <p:spPr>
          <a:xfrm>
            <a:off x="0" y="76200"/>
            <a:ext cx="9144000" cy="1676400"/>
          </a:xfrm>
          <a:prstGeom prst="rect">
            <a:avLst/>
          </a:prstGeom>
          <a:solidFill>
            <a:schemeClr val="accent1">
              <a:lumMod val="20000"/>
              <a:lumOff val="80000"/>
            </a:schemeClr>
          </a:solidFill>
          <a:ln w="5715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tx2"/>
                </a:solidFill>
                <a:effectLst>
                  <a:outerShdw blurRad="38100" dist="38100" dir="2700000" algn="tl">
                    <a:srgbClr val="000000">
                      <a:alpha val="43137"/>
                    </a:srgbClr>
                  </a:outerShdw>
                </a:effectLst>
                <a:latin typeface="Arial Black" pitchFamily="34" charset="0"/>
                <a:ea typeface="+mj-ea"/>
                <a:cs typeface="+mj-cs"/>
              </a:rPr>
              <a:t> Let’s see what God has accomplished since 1980.</a:t>
            </a:r>
            <a:endParaRPr kumimoji="0" lang="en-US" sz="48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Windows 10\Desktop\All my Power Point sermons\Purpose\LBC Purpose\Pg 49 1st location Bernardos house.jpg"/>
          <p:cNvPicPr>
            <a:picLocks noChangeAspect="1" noChangeArrowheads="1"/>
          </p:cNvPicPr>
          <p:nvPr/>
        </p:nvPicPr>
        <p:blipFill>
          <a:blip r:embed="rId3"/>
          <a:srcRect/>
          <a:stretch>
            <a:fillRect/>
          </a:stretch>
        </p:blipFill>
        <p:spPr bwMode="auto">
          <a:xfrm>
            <a:off x="0" y="0"/>
            <a:ext cx="4470400" cy="3581400"/>
          </a:xfrm>
          <a:prstGeom prst="rect">
            <a:avLst/>
          </a:prstGeom>
          <a:noFill/>
          <a:ln w="38100">
            <a:solidFill>
              <a:schemeClr val="tx1"/>
            </a:solidFill>
          </a:ln>
        </p:spPr>
      </p:pic>
      <p:pic>
        <p:nvPicPr>
          <p:cNvPr id="12" name="Picture 6" descr="C:\Users\Windows 10\Desktop\All my Power Point sermons\Purpose\LBC Purpose\Pg 49 2nd location.jpg"/>
          <p:cNvPicPr>
            <a:picLocks noChangeAspect="1" noChangeArrowheads="1"/>
          </p:cNvPicPr>
          <p:nvPr/>
        </p:nvPicPr>
        <p:blipFill>
          <a:blip r:embed="rId4"/>
          <a:srcRect/>
          <a:stretch>
            <a:fillRect/>
          </a:stretch>
        </p:blipFill>
        <p:spPr bwMode="auto">
          <a:xfrm>
            <a:off x="4343400" y="-76200"/>
            <a:ext cx="4800600" cy="3657600"/>
          </a:xfrm>
          <a:prstGeom prst="rect">
            <a:avLst/>
          </a:prstGeom>
          <a:noFill/>
          <a:ln w="38100">
            <a:solidFill>
              <a:schemeClr val="tx1"/>
            </a:solidFill>
          </a:ln>
        </p:spPr>
      </p:pic>
      <p:sp>
        <p:nvSpPr>
          <p:cNvPr id="13" name="TextBox 12"/>
          <p:cNvSpPr txBox="1"/>
          <p:nvPr/>
        </p:nvSpPr>
        <p:spPr>
          <a:xfrm>
            <a:off x="228600" y="2819400"/>
            <a:ext cx="3127779" cy="707886"/>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First location – 1980</a:t>
            </a:r>
            <a:br>
              <a:rPr lang="en-US" sz="2000" dirty="0" smtClean="0">
                <a:latin typeface="Arial Black" pitchFamily="34" charset="0"/>
              </a:rPr>
            </a:br>
            <a:r>
              <a:rPr lang="en-US" sz="2000" dirty="0" smtClean="0">
                <a:latin typeface="Arial Black" pitchFamily="34" charset="0"/>
              </a:rPr>
              <a:t>In a house, up stairs.</a:t>
            </a:r>
            <a:endParaRPr lang="en-US" sz="2000" dirty="0">
              <a:latin typeface="Arial Black" pitchFamily="34" charset="0"/>
            </a:endParaRPr>
          </a:p>
        </p:txBody>
      </p:sp>
      <p:sp>
        <p:nvSpPr>
          <p:cNvPr id="14" name="TextBox 13"/>
          <p:cNvSpPr txBox="1"/>
          <p:nvPr/>
        </p:nvSpPr>
        <p:spPr>
          <a:xfrm>
            <a:off x="5638800" y="2797314"/>
            <a:ext cx="3431196" cy="707886"/>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Our 2</a:t>
            </a:r>
            <a:r>
              <a:rPr lang="en-US" sz="2000" baseline="30000" dirty="0" smtClean="0">
                <a:latin typeface="Arial Black" pitchFamily="34" charset="0"/>
              </a:rPr>
              <a:t>nd.</a:t>
            </a:r>
            <a:r>
              <a:rPr lang="en-US" sz="2000" dirty="0" smtClean="0">
                <a:latin typeface="Arial Black" pitchFamily="34" charset="0"/>
              </a:rPr>
              <a:t> location – 1980</a:t>
            </a:r>
            <a:br>
              <a:rPr lang="en-US" sz="2000" dirty="0" smtClean="0">
                <a:latin typeface="Arial Black" pitchFamily="34" charset="0"/>
              </a:rPr>
            </a:br>
            <a:r>
              <a:rPr lang="en-US" sz="2000" dirty="0" smtClean="0">
                <a:latin typeface="Arial Black" pitchFamily="34" charset="0"/>
              </a:rPr>
              <a:t>In a carport.</a:t>
            </a:r>
            <a:endParaRPr lang="en-US" sz="2000" dirty="0">
              <a:latin typeface="Arial Black" pitchFamily="34" charset="0"/>
            </a:endParaRPr>
          </a:p>
        </p:txBody>
      </p:sp>
      <p:sp>
        <p:nvSpPr>
          <p:cNvPr id="9" name="TextBox 8"/>
          <p:cNvSpPr txBox="1"/>
          <p:nvPr/>
        </p:nvSpPr>
        <p:spPr>
          <a:xfrm>
            <a:off x="4572000" y="54114"/>
            <a:ext cx="4529253" cy="707886"/>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We organized LBC in this place</a:t>
            </a:r>
          </a:p>
          <a:p>
            <a:r>
              <a:rPr lang="en-US" sz="2000" dirty="0" smtClean="0">
                <a:latin typeface="Arial Black" pitchFamily="34" charset="0"/>
              </a:rPr>
              <a:t>on Sept. 27, 1980</a:t>
            </a:r>
            <a:endParaRPr lang="en-US" sz="2000" dirty="0">
              <a:latin typeface="Arial Black" pitchFamily="34" charset="0"/>
            </a:endParaRPr>
          </a:p>
        </p:txBody>
      </p:sp>
      <p:pic>
        <p:nvPicPr>
          <p:cNvPr id="10" name="Picture 2" descr="C:\Users\Windows 10\Desktop\All my Power Point sermons\Purpose\LBC Purpose\PG 49 3rd loacation.jpg"/>
          <p:cNvPicPr>
            <a:picLocks noChangeAspect="1" noChangeArrowheads="1"/>
          </p:cNvPicPr>
          <p:nvPr/>
        </p:nvPicPr>
        <p:blipFill>
          <a:blip r:embed="rId5"/>
          <a:srcRect/>
          <a:stretch>
            <a:fillRect/>
          </a:stretch>
        </p:blipFill>
        <p:spPr bwMode="auto">
          <a:xfrm>
            <a:off x="0" y="3581400"/>
            <a:ext cx="4495800" cy="3200400"/>
          </a:xfrm>
          <a:prstGeom prst="rect">
            <a:avLst/>
          </a:prstGeom>
          <a:noFill/>
          <a:ln w="38100">
            <a:solidFill>
              <a:schemeClr val="tx1"/>
            </a:solidFill>
          </a:ln>
        </p:spPr>
      </p:pic>
      <p:pic>
        <p:nvPicPr>
          <p:cNvPr id="16" name="Picture 4" descr="C:\Users\Windows 10\Desktop\All my Power Point sermons\Purpose\LBC Purpose\Pg 70 4th location.JPG"/>
          <p:cNvPicPr>
            <a:picLocks noChangeAspect="1" noChangeArrowheads="1"/>
          </p:cNvPicPr>
          <p:nvPr/>
        </p:nvPicPr>
        <p:blipFill>
          <a:blip r:embed="rId6" cstate="print"/>
          <a:srcRect/>
          <a:stretch>
            <a:fillRect/>
          </a:stretch>
        </p:blipFill>
        <p:spPr bwMode="auto">
          <a:xfrm>
            <a:off x="4485407" y="3581400"/>
            <a:ext cx="4658593" cy="3200400"/>
          </a:xfrm>
          <a:prstGeom prst="rect">
            <a:avLst/>
          </a:prstGeom>
          <a:noFill/>
          <a:ln w="38100">
            <a:solidFill>
              <a:schemeClr val="tx1"/>
            </a:solidFill>
          </a:ln>
        </p:spPr>
      </p:pic>
      <p:sp>
        <p:nvSpPr>
          <p:cNvPr id="17" name="TextBox 16"/>
          <p:cNvSpPr txBox="1"/>
          <p:nvPr/>
        </p:nvSpPr>
        <p:spPr>
          <a:xfrm>
            <a:off x="76200" y="6096000"/>
            <a:ext cx="2840714" cy="707886"/>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3</a:t>
            </a:r>
            <a:r>
              <a:rPr lang="en-US" sz="2000" baseline="30000" dirty="0" smtClean="0">
                <a:latin typeface="Arial Black" pitchFamily="34" charset="0"/>
              </a:rPr>
              <a:t>rd.</a:t>
            </a:r>
            <a:r>
              <a:rPr lang="en-US" sz="2000" dirty="0" smtClean="0">
                <a:latin typeface="Arial Black" pitchFamily="34" charset="0"/>
              </a:rPr>
              <a:t> location – 1980</a:t>
            </a:r>
          </a:p>
          <a:p>
            <a:r>
              <a:rPr lang="en-US" sz="2000" dirty="0" smtClean="0">
                <a:latin typeface="Arial Black" pitchFamily="34" charset="0"/>
              </a:rPr>
              <a:t>In this apartment.</a:t>
            </a:r>
            <a:endParaRPr lang="en-US" sz="2000" dirty="0">
              <a:latin typeface="Arial Black" pitchFamily="34" charset="0"/>
            </a:endParaRPr>
          </a:p>
        </p:txBody>
      </p:sp>
      <p:sp>
        <p:nvSpPr>
          <p:cNvPr id="18" name="TextBox 17"/>
          <p:cNvSpPr txBox="1"/>
          <p:nvPr/>
        </p:nvSpPr>
        <p:spPr>
          <a:xfrm>
            <a:off x="4585603" y="3657600"/>
            <a:ext cx="4221797" cy="1015663"/>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4</a:t>
            </a:r>
            <a:r>
              <a:rPr lang="en-US" sz="2000" baseline="30000" dirty="0" smtClean="0">
                <a:latin typeface="Arial Black" pitchFamily="34" charset="0"/>
              </a:rPr>
              <a:t>th.</a:t>
            </a:r>
            <a:r>
              <a:rPr lang="en-US" sz="2000" dirty="0" smtClean="0">
                <a:latin typeface="Arial Black" pitchFamily="34" charset="0"/>
              </a:rPr>
              <a:t> Location</a:t>
            </a:r>
          </a:p>
          <a:p>
            <a:r>
              <a:rPr lang="en-US" sz="2000" dirty="0" smtClean="0">
                <a:latin typeface="Arial Black" pitchFamily="34" charset="0"/>
              </a:rPr>
              <a:t>133 Isarog St., LaLoma, Q.C.</a:t>
            </a:r>
          </a:p>
          <a:p>
            <a:r>
              <a:rPr lang="en-US" sz="2000" dirty="0" smtClean="0">
                <a:latin typeface="Arial Black" pitchFamily="34" charset="0"/>
              </a:rPr>
              <a:t>1945 U.S. Army Quonset hut.</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8)">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3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amond(out)">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C:\Users\Windows 10\Desktop\All my Power Point sermons\Purpose\LBC Purpose\Pg 70 4th people.JPG"/>
          <p:cNvPicPr>
            <a:picLocks noChangeAspect="1" noChangeArrowheads="1"/>
          </p:cNvPicPr>
          <p:nvPr/>
        </p:nvPicPr>
        <p:blipFill>
          <a:blip r:embed="rId3" cstate="print"/>
          <a:srcRect/>
          <a:stretch>
            <a:fillRect/>
          </a:stretch>
        </p:blipFill>
        <p:spPr bwMode="auto">
          <a:xfrm>
            <a:off x="0" y="0"/>
            <a:ext cx="9144000" cy="6801854"/>
          </a:xfrm>
          <a:prstGeom prst="rect">
            <a:avLst/>
          </a:prstGeom>
          <a:noFill/>
        </p:spPr>
      </p:pic>
      <p:sp>
        <p:nvSpPr>
          <p:cNvPr id="17" name="TextBox 16"/>
          <p:cNvSpPr txBox="1"/>
          <p:nvPr/>
        </p:nvSpPr>
        <p:spPr>
          <a:xfrm>
            <a:off x="6400800" y="685800"/>
            <a:ext cx="2569934" cy="646331"/>
          </a:xfrm>
          <a:prstGeom prst="rect">
            <a:avLst/>
          </a:prstGeom>
          <a:solidFill>
            <a:srgbClr val="FFFF00"/>
          </a:solidFill>
          <a:ln w="38100">
            <a:solidFill>
              <a:schemeClr val="tx1"/>
            </a:solidFill>
          </a:ln>
        </p:spPr>
        <p:txBody>
          <a:bodyPr wrap="none" rtlCol="0">
            <a:spAutoFit/>
          </a:bodyPr>
          <a:lstStyle/>
          <a:p>
            <a:r>
              <a:rPr lang="en-US" b="1" dirty="0" smtClean="0">
                <a:latin typeface="Arial" pitchFamily="34" charset="0"/>
                <a:cs typeface="Arial" pitchFamily="34" charset="0"/>
              </a:rPr>
              <a:t>We built this building</a:t>
            </a:r>
          </a:p>
          <a:p>
            <a:r>
              <a:rPr lang="en-US" b="1" dirty="0" smtClean="0">
                <a:latin typeface="Arial" pitchFamily="34" charset="0"/>
                <a:cs typeface="Arial" pitchFamily="34" charset="0"/>
              </a:rPr>
              <a:t>over the Quonset hut.</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Windows 10\Desktop\All my Power Point sermons\Purpose\LBC Purpose\Pg 70 LaLoma Baptist finished building.jpg"/>
          <p:cNvPicPr>
            <a:picLocks noChangeAspect="1" noChangeArrowheads="1"/>
          </p:cNvPicPr>
          <p:nvPr/>
        </p:nvPicPr>
        <p:blipFill>
          <a:blip r:embed="rId3"/>
          <a:srcRect/>
          <a:stretch>
            <a:fillRect/>
          </a:stretch>
        </p:blipFill>
        <p:spPr bwMode="auto">
          <a:xfrm>
            <a:off x="0" y="-254000"/>
            <a:ext cx="9144000" cy="7112000"/>
          </a:xfrm>
          <a:prstGeom prst="rect">
            <a:avLst/>
          </a:prstGeom>
          <a:noFill/>
        </p:spPr>
      </p:pic>
      <p:sp>
        <p:nvSpPr>
          <p:cNvPr id="18" name="TextBox 17"/>
          <p:cNvSpPr txBox="1"/>
          <p:nvPr/>
        </p:nvSpPr>
        <p:spPr>
          <a:xfrm>
            <a:off x="3352800" y="-76200"/>
            <a:ext cx="2465740" cy="707886"/>
          </a:xfrm>
          <a:prstGeom prst="rect">
            <a:avLst/>
          </a:prstGeom>
          <a:solidFill>
            <a:srgbClr val="FFFF00"/>
          </a:solidFill>
        </p:spPr>
        <p:txBody>
          <a:bodyPr wrap="none" rtlCol="0">
            <a:spAutoFit/>
          </a:bodyPr>
          <a:lstStyle/>
          <a:p>
            <a:r>
              <a:rPr lang="en-US" sz="2000" dirty="0" smtClean="0">
                <a:latin typeface="Arial Black" pitchFamily="34" charset="0"/>
              </a:rPr>
              <a:t>Built over this</a:t>
            </a:r>
          </a:p>
          <a:p>
            <a:r>
              <a:rPr lang="en-US" sz="2000" dirty="0" smtClean="0">
                <a:latin typeface="Arial Black" pitchFamily="34" charset="0"/>
              </a:rPr>
              <a:t>building on right</a:t>
            </a:r>
            <a:endParaRPr lang="en-US" sz="2000" dirty="0">
              <a:latin typeface="Arial Black" pitchFamily="34" charset="0"/>
            </a:endParaRPr>
          </a:p>
        </p:txBody>
      </p:sp>
      <p:pic>
        <p:nvPicPr>
          <p:cNvPr id="6" name="Picture 5" descr="C:\Users\Windows 10\Desktop\All my Power Point sermons\Purpose\LBC Purpose\Pg 70 4th people.JPG"/>
          <p:cNvPicPr>
            <a:picLocks noChangeAspect="1" noChangeArrowheads="1"/>
          </p:cNvPicPr>
          <p:nvPr/>
        </p:nvPicPr>
        <p:blipFill>
          <a:blip r:embed="rId4" cstate="print"/>
          <a:srcRect/>
          <a:stretch>
            <a:fillRect/>
          </a:stretch>
        </p:blipFill>
        <p:spPr bwMode="auto">
          <a:xfrm>
            <a:off x="5867400" y="-152400"/>
            <a:ext cx="3810000" cy="2834106"/>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Windows 10\Desktop\All my Power Point sermons\Purpose\LBC Purpose\Pg  LBC Building-edited1 small.jpg"/>
          <p:cNvPicPr>
            <a:picLocks noChangeAspect="1" noChangeArrowheads="1"/>
          </p:cNvPicPr>
          <p:nvPr/>
        </p:nvPicPr>
        <p:blipFill>
          <a:blip r:embed="rId3"/>
          <a:srcRect/>
          <a:stretch>
            <a:fillRect/>
          </a:stretch>
        </p:blipFill>
        <p:spPr bwMode="auto">
          <a:xfrm>
            <a:off x="0" y="-76200"/>
            <a:ext cx="9245600" cy="6934200"/>
          </a:xfrm>
          <a:prstGeom prst="rect">
            <a:avLst/>
          </a:prstGeom>
          <a:noFill/>
          <a:ln w="19050">
            <a:solidFill>
              <a:schemeClr val="tx1"/>
            </a:solidFill>
          </a:ln>
        </p:spPr>
      </p:pic>
      <p:sp>
        <p:nvSpPr>
          <p:cNvPr id="6" name="TextBox 5"/>
          <p:cNvSpPr txBox="1"/>
          <p:nvPr/>
        </p:nvSpPr>
        <p:spPr>
          <a:xfrm>
            <a:off x="228600" y="0"/>
            <a:ext cx="3065006" cy="400110"/>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Our present location</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Windows 10\Desktop\All my Power Point sermons\Purpose\LBC Purpose\Pg 71 EE and wife.jpg"/>
          <p:cNvPicPr>
            <a:picLocks noChangeAspect="1" noChangeArrowheads="1"/>
          </p:cNvPicPr>
          <p:nvPr/>
        </p:nvPicPr>
        <p:blipFill>
          <a:blip r:embed="rId3"/>
          <a:srcRect/>
          <a:stretch>
            <a:fillRect/>
          </a:stretch>
        </p:blipFill>
        <p:spPr bwMode="auto">
          <a:xfrm>
            <a:off x="4572000" y="-76200"/>
            <a:ext cx="4572000" cy="3429000"/>
          </a:xfrm>
          <a:prstGeom prst="rect">
            <a:avLst/>
          </a:prstGeom>
          <a:noFill/>
          <a:ln w="19050">
            <a:solidFill>
              <a:schemeClr val="tx1"/>
            </a:solidFill>
          </a:ln>
        </p:spPr>
      </p:pic>
      <p:pic>
        <p:nvPicPr>
          <p:cNvPr id="3077" name="Picture 5" descr="C:\Users\Windows 10\Desktop\All my Power Point sermons\Purpose\LBC Purpose\Pg 71 Mel &amp; Carol Brown.jpg"/>
          <p:cNvPicPr>
            <a:picLocks noChangeAspect="1" noChangeArrowheads="1"/>
          </p:cNvPicPr>
          <p:nvPr/>
        </p:nvPicPr>
        <p:blipFill>
          <a:blip r:embed="rId4"/>
          <a:srcRect/>
          <a:stretch>
            <a:fillRect/>
          </a:stretch>
        </p:blipFill>
        <p:spPr bwMode="auto">
          <a:xfrm>
            <a:off x="0" y="-76200"/>
            <a:ext cx="4495800" cy="3429000"/>
          </a:xfrm>
          <a:prstGeom prst="rect">
            <a:avLst/>
          </a:prstGeom>
          <a:noFill/>
        </p:spPr>
      </p:pic>
      <p:sp>
        <p:nvSpPr>
          <p:cNvPr id="7" name="TextBox 6"/>
          <p:cNvSpPr txBox="1"/>
          <p:nvPr/>
        </p:nvSpPr>
        <p:spPr>
          <a:xfrm>
            <a:off x="76200" y="2706469"/>
            <a:ext cx="4419600" cy="646331"/>
          </a:xfrm>
          <a:prstGeom prst="rect">
            <a:avLst/>
          </a:prstGeom>
          <a:solidFill>
            <a:srgbClr val="FFFF00"/>
          </a:solidFill>
          <a:ln w="38100">
            <a:solidFill>
              <a:schemeClr val="tx1"/>
            </a:solidFill>
          </a:ln>
        </p:spPr>
        <p:txBody>
          <a:bodyPr wrap="square" rtlCol="0">
            <a:spAutoFit/>
          </a:bodyPr>
          <a:lstStyle/>
          <a:p>
            <a:pPr algn="ctr"/>
            <a:r>
              <a:rPr lang="en-US" dirty="0" smtClean="0">
                <a:latin typeface="Arial Black" pitchFamily="34" charset="0"/>
              </a:rPr>
              <a:t>Pastor &amp; Mrs. Melvyn Brown</a:t>
            </a:r>
          </a:p>
          <a:p>
            <a:pPr algn="ctr"/>
            <a:r>
              <a:rPr lang="en-US" dirty="0" smtClean="0">
                <a:latin typeface="Arial Black" pitchFamily="34" charset="0"/>
              </a:rPr>
              <a:t>1980-1987</a:t>
            </a:r>
            <a:endParaRPr lang="en-US" dirty="0">
              <a:latin typeface="Arial Black" pitchFamily="34" charset="0"/>
            </a:endParaRPr>
          </a:p>
        </p:txBody>
      </p:sp>
      <p:sp>
        <p:nvSpPr>
          <p:cNvPr id="8" name="TextBox 7"/>
          <p:cNvSpPr txBox="1"/>
          <p:nvPr/>
        </p:nvSpPr>
        <p:spPr>
          <a:xfrm>
            <a:off x="4572000" y="2706469"/>
            <a:ext cx="4572000" cy="646331"/>
          </a:xfrm>
          <a:prstGeom prst="rect">
            <a:avLst/>
          </a:prstGeom>
          <a:solidFill>
            <a:srgbClr val="FFFF00"/>
          </a:solidFill>
          <a:ln w="28575">
            <a:solidFill>
              <a:schemeClr val="tx1"/>
            </a:solidFill>
          </a:ln>
        </p:spPr>
        <p:txBody>
          <a:bodyPr wrap="square" rtlCol="0">
            <a:spAutoFit/>
          </a:bodyPr>
          <a:lstStyle/>
          <a:p>
            <a:pPr algn="ctr"/>
            <a:r>
              <a:rPr lang="en-US" dirty="0" smtClean="0">
                <a:latin typeface="Arial Black" pitchFamily="34" charset="0"/>
              </a:rPr>
              <a:t>1</a:t>
            </a:r>
            <a:r>
              <a:rPr lang="en-US" baseline="30000" dirty="0" smtClean="0">
                <a:latin typeface="Arial Black" pitchFamily="34" charset="0"/>
              </a:rPr>
              <a:t>st.</a:t>
            </a:r>
            <a:r>
              <a:rPr lang="en-US" dirty="0" smtClean="0">
                <a:latin typeface="Arial Black" pitchFamily="34" charset="0"/>
              </a:rPr>
              <a:t> National Pastor,</a:t>
            </a:r>
          </a:p>
          <a:p>
            <a:pPr algn="ctr"/>
            <a:r>
              <a:rPr lang="en-US" dirty="0" smtClean="0">
                <a:latin typeface="Arial Black" pitchFamily="34" charset="0"/>
              </a:rPr>
              <a:t>Pastor &amp; Mrs. Estipona 1987-1996</a:t>
            </a:r>
            <a:endParaRPr lang="en-US" dirty="0">
              <a:latin typeface="Arial Black" pitchFamily="34" charset="0"/>
            </a:endParaRPr>
          </a:p>
        </p:txBody>
      </p:sp>
      <p:sp>
        <p:nvSpPr>
          <p:cNvPr id="12" name="TextBox 11"/>
          <p:cNvSpPr txBox="1"/>
          <p:nvPr/>
        </p:nvSpPr>
        <p:spPr>
          <a:xfrm>
            <a:off x="1524000" y="2286000"/>
            <a:ext cx="1371600" cy="400110"/>
          </a:xfrm>
          <a:prstGeom prst="rect">
            <a:avLst/>
          </a:prstGeom>
          <a:noFill/>
          <a:ln w="28575">
            <a:noFill/>
          </a:ln>
        </p:spPr>
        <p:txBody>
          <a:bodyPr wrap="square" rtlCol="0">
            <a:spAutoFit/>
          </a:bodyPr>
          <a:lstStyle/>
          <a:p>
            <a:r>
              <a:rPr lang="en-US" sz="2000" dirty="0" smtClean="0">
                <a:solidFill>
                  <a:schemeClr val="bg1"/>
                </a:solidFill>
                <a:latin typeface="Arial Black" pitchFamily="34" charset="0"/>
              </a:rPr>
              <a:t>Founder</a:t>
            </a:r>
            <a:endParaRPr lang="en-US" sz="2000" dirty="0">
              <a:solidFill>
                <a:schemeClr val="bg1"/>
              </a:solidFill>
              <a:latin typeface="Arial Black" pitchFamily="34" charset="0"/>
            </a:endParaRPr>
          </a:p>
        </p:txBody>
      </p:sp>
      <p:pic>
        <p:nvPicPr>
          <p:cNvPr id="14" name="Picture 6" descr="C:\Users\Windows 10\Desktop\IMG_0678 11.JPG"/>
          <p:cNvPicPr>
            <a:picLocks noChangeAspect="1" noChangeArrowheads="1"/>
          </p:cNvPicPr>
          <p:nvPr/>
        </p:nvPicPr>
        <p:blipFill>
          <a:blip r:embed="rId5"/>
          <a:srcRect/>
          <a:stretch>
            <a:fillRect/>
          </a:stretch>
        </p:blipFill>
        <p:spPr bwMode="auto">
          <a:xfrm>
            <a:off x="0" y="3429000"/>
            <a:ext cx="4495800" cy="3429000"/>
          </a:xfrm>
          <a:prstGeom prst="rect">
            <a:avLst/>
          </a:prstGeom>
          <a:noFill/>
          <a:ln w="19050">
            <a:solidFill>
              <a:schemeClr val="tx1"/>
            </a:solidFill>
          </a:ln>
        </p:spPr>
      </p:pic>
      <p:sp>
        <p:nvSpPr>
          <p:cNvPr id="15" name="TextBox 14"/>
          <p:cNvSpPr txBox="1"/>
          <p:nvPr/>
        </p:nvSpPr>
        <p:spPr>
          <a:xfrm>
            <a:off x="0" y="6150114"/>
            <a:ext cx="4419600" cy="707886"/>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Arial Black" pitchFamily="34" charset="0"/>
              </a:rPr>
              <a:t>Pastor &amp; Mrs. Toquero</a:t>
            </a:r>
          </a:p>
          <a:p>
            <a:pPr algn="ctr"/>
            <a:r>
              <a:rPr lang="en-US" sz="2000" dirty="0" smtClean="0">
                <a:latin typeface="Arial Black" pitchFamily="34" charset="0"/>
              </a:rPr>
              <a:t>1996 – 2021</a:t>
            </a:r>
            <a:endParaRPr lang="en-US" sz="2000" dirty="0">
              <a:latin typeface="Arial Black" pitchFamily="34" charset="0"/>
            </a:endParaRPr>
          </a:p>
        </p:txBody>
      </p:sp>
      <p:pic>
        <p:nvPicPr>
          <p:cNvPr id="35842" name="Picture 2" descr="C:\Users\Windows 10\Desktop\MISC\Ramil info\pASTOR rAMIL.jpg"/>
          <p:cNvPicPr>
            <a:picLocks noChangeAspect="1" noChangeArrowheads="1"/>
          </p:cNvPicPr>
          <p:nvPr/>
        </p:nvPicPr>
        <p:blipFill>
          <a:blip r:embed="rId6"/>
          <a:srcRect/>
          <a:stretch>
            <a:fillRect/>
          </a:stretch>
        </p:blipFill>
        <p:spPr bwMode="auto">
          <a:xfrm>
            <a:off x="4572000" y="3416300"/>
            <a:ext cx="5334000" cy="3441700"/>
          </a:xfrm>
          <a:prstGeom prst="rect">
            <a:avLst/>
          </a:prstGeom>
          <a:noFill/>
          <a:ln w="38100">
            <a:solidFill>
              <a:schemeClr val="tx1"/>
            </a:solidFill>
          </a:ln>
        </p:spPr>
      </p:pic>
      <p:sp>
        <p:nvSpPr>
          <p:cNvPr id="18" name="TextBox 17"/>
          <p:cNvSpPr txBox="1"/>
          <p:nvPr/>
        </p:nvSpPr>
        <p:spPr>
          <a:xfrm>
            <a:off x="4648200" y="6150114"/>
            <a:ext cx="4419600" cy="707886"/>
          </a:xfrm>
          <a:prstGeom prst="rect">
            <a:avLst/>
          </a:prstGeom>
          <a:solidFill>
            <a:srgbClr val="FFFF00"/>
          </a:solidFill>
          <a:ln w="38100">
            <a:solidFill>
              <a:schemeClr val="tx1"/>
            </a:solidFill>
          </a:ln>
        </p:spPr>
        <p:txBody>
          <a:bodyPr wrap="square" rtlCol="0">
            <a:spAutoFit/>
          </a:bodyPr>
          <a:lstStyle/>
          <a:p>
            <a:pPr algn="ctr"/>
            <a:r>
              <a:rPr lang="en-US" sz="2000" dirty="0" smtClean="0">
                <a:latin typeface="Arial Black" pitchFamily="34" charset="0"/>
              </a:rPr>
              <a:t>Pastor &amp; Mrs. R</a:t>
            </a:r>
            <a:r>
              <a:rPr lang="en-US" sz="2000" b="1" dirty="0" smtClean="0">
                <a:latin typeface="Arial Black" pitchFamily="34" charset="0"/>
                <a:cs typeface="Arial" pitchFamily="34" charset="0"/>
              </a:rPr>
              <a:t>amil L. Olalia </a:t>
            </a:r>
            <a:endParaRPr lang="en-US" sz="2000" dirty="0" smtClean="0">
              <a:latin typeface="Arial Black" pitchFamily="34" charset="0"/>
            </a:endParaRPr>
          </a:p>
          <a:p>
            <a:pPr algn="ctr"/>
            <a:r>
              <a:rPr lang="en-US" sz="2000" dirty="0" smtClean="0">
                <a:latin typeface="Arial Black" pitchFamily="34" charset="0"/>
              </a:rPr>
              <a:t>2021- </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out)">
                                      <p:cBhvr>
                                        <p:cTn id="7" dur="500"/>
                                        <p:tgtEl>
                                          <p:spTgt spid="3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circle(out)">
                                      <p:cBhvr>
                                        <p:cTn id="18" dur="500"/>
                                        <p:tgtEl>
                                          <p:spTgt spid="3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842"/>
                                        </p:tgtEl>
                                        <p:attrNameLst>
                                          <p:attrName>style.visibility</p:attrName>
                                        </p:attrNameLst>
                                      </p:cBhvr>
                                      <p:to>
                                        <p:strVal val="visible"/>
                                      </p:to>
                                    </p:set>
                                    <p:animEffect transition="in" filter="fade">
                                      <p:cBhvr>
                                        <p:cTn id="34" dur="500"/>
                                        <p:tgtEl>
                                          <p:spTgt spid="358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5"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4267200"/>
            <a:ext cx="6858000" cy="2514600"/>
          </a:xfrm>
          <a:prstGeom prst="rect">
            <a:avLst/>
          </a:prstGeom>
          <a:noFill/>
        </p:spPr>
        <p:txBody>
          <a:bodyPr vert="horz" lIns="91440" tIns="45720" rIns="91440" bIns="45720" rtlCol="0">
            <a:noAutofit/>
          </a:bodyPr>
          <a:lstStyle/>
          <a:p>
            <a:pPr lvl="0" algn="ctr">
              <a:spcBef>
                <a:spcPct val="0"/>
              </a:spcBef>
            </a:pPr>
            <a:r>
              <a:rPr lang="en-US" sz="4000" dirty="0" smtClean="0">
                <a:solidFill>
                  <a:schemeClr val="accent1">
                    <a:lumMod val="50000"/>
                  </a:schemeClr>
                </a:solidFill>
                <a:effectLst>
                  <a:outerShdw blurRad="38100" dist="38100" dir="2700000" algn="tl">
                    <a:srgbClr val="000000">
                      <a:alpha val="43137"/>
                    </a:srgbClr>
                  </a:outerShdw>
                </a:effectLst>
                <a:latin typeface="Arial Black" pitchFamily="34" charset="0"/>
              </a:rPr>
              <a:t>HERE ARE SOME OF THE LANDMARKS AND</a:t>
            </a:r>
          </a:p>
          <a:p>
            <a:pPr lvl="0" algn="ctr">
              <a:spcBef>
                <a:spcPct val="0"/>
              </a:spcBef>
            </a:pPr>
            <a:r>
              <a:rPr lang="en-US" sz="4000" dirty="0" smtClean="0">
                <a:solidFill>
                  <a:schemeClr val="accent1">
                    <a:lumMod val="50000"/>
                  </a:schemeClr>
                </a:solidFill>
                <a:effectLst>
                  <a:outerShdw blurRad="38100" dist="38100" dir="2700000" algn="tl">
                    <a:srgbClr val="000000">
                      <a:alpha val="43137"/>
                    </a:srgbClr>
                  </a:outerShdw>
                </a:effectLst>
                <a:latin typeface="Arial Black" pitchFamily="34" charset="0"/>
              </a:rPr>
              <a:t>OLD-FASHIONED METHODS:</a:t>
            </a:r>
          </a:p>
        </p:txBody>
      </p:sp>
      <p:sp>
        <p:nvSpPr>
          <p:cNvPr id="8" name="Subtitle 2"/>
          <p:cNvSpPr txBox="1">
            <a:spLocks/>
          </p:cNvSpPr>
          <p:nvPr/>
        </p:nvSpPr>
        <p:spPr>
          <a:xfrm>
            <a:off x="76200" y="2514600"/>
            <a:ext cx="6629400" cy="1600200"/>
          </a:xfrm>
          <a:prstGeom prst="rect">
            <a:avLst/>
          </a:prstGeom>
          <a:solidFill>
            <a:srgbClr val="FFFF00"/>
          </a:solidFill>
          <a:ln w="38100">
            <a:solidFill>
              <a:schemeClr val="tx1"/>
            </a:solidFill>
          </a:ln>
        </p:spPr>
        <p:txBody>
          <a:bodyPr vert="horz" lIns="91440" tIns="45720" rIns="91440" bIns="45720" rtlCol="0">
            <a:noAutofit/>
          </a:bodyPr>
          <a:lstStyle/>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TO GOD BE</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ALL THE GLORY</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FOR WHAT HE HAS DONE!</a:t>
            </a:r>
          </a:p>
        </p:txBody>
      </p:sp>
      <p:sp>
        <p:nvSpPr>
          <p:cNvPr id="5" name="Rectangle 4"/>
          <p:cNvSpPr/>
          <p:nvPr/>
        </p:nvSpPr>
        <p:spPr>
          <a:xfrm>
            <a:off x="76200" y="76200"/>
            <a:ext cx="6629400" cy="2308324"/>
          </a:xfrm>
          <a:prstGeom prst="rect">
            <a:avLst/>
          </a:prstGeom>
          <a:solidFill>
            <a:srgbClr val="FFFF00"/>
          </a:solidFill>
          <a:ln w="57150">
            <a:solidFill>
              <a:srgbClr val="FF0000"/>
            </a:solidFill>
          </a:ln>
        </p:spPr>
        <p:txBody>
          <a:bodyPr wrap="square">
            <a:spAutoFit/>
          </a:bodyPr>
          <a:lstStyle/>
          <a:p>
            <a:pPr algn="ctr"/>
            <a:r>
              <a:rPr lang="en-US" sz="3600" dirty="0" smtClean="0">
                <a:effectLst>
                  <a:outerShdw blurRad="38100" dist="38100" dir="2700000" algn="tl">
                    <a:srgbClr val="000000">
                      <a:alpha val="43137"/>
                    </a:srgbClr>
                  </a:outerShdw>
                </a:effectLst>
                <a:latin typeface="Arial Black" pitchFamily="34" charset="0"/>
              </a:rPr>
              <a:t>THESE FOUR PASTORS HAVE KEPT THE ANCIENT LANDMARKS SINCE 1980</a:t>
            </a:r>
            <a:endParaRPr lang="en-US" sz="3600" dirty="0" smtClean="0">
              <a:latin typeface="Arial Black" pitchFamily="34" charset="0"/>
            </a:endParaRPr>
          </a:p>
        </p:txBody>
      </p:sp>
      <p:pic>
        <p:nvPicPr>
          <p:cNvPr id="7" name="Picture 4" descr="C:\Users\Windows 10\Desktop\All my Power Point sermons\Purpose\LBC Purpose\Pg 71 EE and wife.jpg"/>
          <p:cNvPicPr>
            <a:picLocks noChangeAspect="1" noChangeArrowheads="1"/>
          </p:cNvPicPr>
          <p:nvPr/>
        </p:nvPicPr>
        <p:blipFill>
          <a:blip r:embed="rId3" cstate="print"/>
          <a:srcRect/>
          <a:stretch>
            <a:fillRect/>
          </a:stretch>
        </p:blipFill>
        <p:spPr bwMode="auto">
          <a:xfrm>
            <a:off x="6916548" y="1720312"/>
            <a:ext cx="2075051" cy="1556288"/>
          </a:xfrm>
          <a:prstGeom prst="rect">
            <a:avLst/>
          </a:prstGeom>
          <a:noFill/>
          <a:ln w="19050">
            <a:solidFill>
              <a:schemeClr val="tx1"/>
            </a:solidFill>
          </a:ln>
        </p:spPr>
      </p:pic>
      <p:pic>
        <p:nvPicPr>
          <p:cNvPr id="9" name="Picture 5" descr="C:\Users\Windows 10\Desktop\All my Power Point sermons\Purpose\LBC Purpose\Pg 71 Mel &amp; Carol Brown.jpg"/>
          <p:cNvPicPr>
            <a:picLocks noChangeAspect="1" noChangeArrowheads="1"/>
          </p:cNvPicPr>
          <p:nvPr/>
        </p:nvPicPr>
        <p:blipFill>
          <a:blip r:embed="rId4" cstate="print"/>
          <a:srcRect/>
          <a:stretch>
            <a:fillRect/>
          </a:stretch>
        </p:blipFill>
        <p:spPr bwMode="auto">
          <a:xfrm>
            <a:off x="6934200" y="76200"/>
            <a:ext cx="2040467" cy="1556288"/>
          </a:xfrm>
          <a:prstGeom prst="rect">
            <a:avLst/>
          </a:prstGeom>
          <a:noFill/>
        </p:spPr>
      </p:pic>
      <p:pic>
        <p:nvPicPr>
          <p:cNvPr id="10" name="Picture 6" descr="C:\Users\Windows 10\Desktop\IMG_0678 11.JPG"/>
          <p:cNvPicPr>
            <a:picLocks noChangeAspect="1" noChangeArrowheads="1"/>
          </p:cNvPicPr>
          <p:nvPr/>
        </p:nvPicPr>
        <p:blipFill>
          <a:blip r:embed="rId5" cstate="print"/>
          <a:srcRect/>
          <a:stretch>
            <a:fillRect/>
          </a:stretch>
        </p:blipFill>
        <p:spPr bwMode="auto">
          <a:xfrm>
            <a:off x="6934200" y="3396712"/>
            <a:ext cx="2040467" cy="1556288"/>
          </a:xfrm>
          <a:prstGeom prst="rect">
            <a:avLst/>
          </a:prstGeom>
          <a:noFill/>
          <a:ln w="19050">
            <a:solidFill>
              <a:schemeClr val="tx1"/>
            </a:solidFill>
          </a:ln>
        </p:spPr>
      </p:pic>
      <p:pic>
        <p:nvPicPr>
          <p:cNvPr id="11" name="Picture 2" descr="C:\Users\Windows 10\Desktop\MISC\Ramil info\pASTOR rAMIL.jpg"/>
          <p:cNvPicPr>
            <a:picLocks noChangeAspect="1" noChangeArrowheads="1"/>
          </p:cNvPicPr>
          <p:nvPr/>
        </p:nvPicPr>
        <p:blipFill>
          <a:blip r:embed="rId6" cstate="print"/>
          <a:srcRect/>
          <a:stretch>
            <a:fillRect/>
          </a:stretch>
        </p:blipFill>
        <p:spPr bwMode="auto">
          <a:xfrm>
            <a:off x="6934200" y="5143548"/>
            <a:ext cx="2039893" cy="1562052"/>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2000"/>
                                        <p:tgtEl>
                                          <p:spTgt spid="7"/>
                                        </p:tgtEl>
                                      </p:cBhvr>
                                    </p:animEffect>
                                  </p:childTnLst>
                                </p:cTn>
                              </p:par>
                              <p:par>
                                <p:cTn id="14" presetID="6" presetClass="entr" presetSubtype="3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out)">
                                      <p:cBhvr>
                                        <p:cTn id="16" dur="2000"/>
                                        <p:tgtEl>
                                          <p:spTgt spid="10"/>
                                        </p:tgtEl>
                                      </p:cBhvr>
                                    </p:animEffect>
                                  </p:childTnLst>
                                </p:cTn>
                              </p:par>
                              <p:par>
                                <p:cTn id="17" presetID="6" presetClass="entr" presetSubtype="3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out)">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76199"/>
            <a:ext cx="8686800" cy="1608667"/>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rPr>
              <a:t> THE BIBLE, IS OUR ONLY SOURCE FOR </a:t>
            </a:r>
            <a:r>
              <a:rPr lang="en-US" sz="4800" dirty="0" smtClean="0">
                <a:solidFill>
                  <a:srgbClr val="FFFF00"/>
                </a:solidFill>
                <a:latin typeface="Arial Black" pitchFamily="34" charset="0"/>
              </a:rPr>
              <a:t>FAITH</a:t>
            </a:r>
            <a:r>
              <a:rPr lang="en-US" sz="4800" dirty="0" smtClean="0">
                <a:solidFill>
                  <a:schemeClr val="bg1"/>
                </a:solidFill>
              </a:rPr>
              <a:t> AND </a:t>
            </a:r>
            <a:r>
              <a:rPr lang="en-US" sz="4800" dirty="0" smtClean="0">
                <a:solidFill>
                  <a:srgbClr val="FFFF00"/>
                </a:solidFill>
                <a:latin typeface="Arial Black" pitchFamily="34" charset="0"/>
              </a:rPr>
              <a:t>PRACTICE</a:t>
            </a:r>
            <a:r>
              <a:rPr lang="en-US" sz="4800" dirty="0" smtClean="0">
                <a:solidFill>
                  <a:schemeClr val="bg1"/>
                </a:solidFill>
              </a:rPr>
              <a:t>.</a:t>
            </a:r>
            <a:endParaRPr lang="en-US" sz="4800" dirty="0" smtClean="0">
              <a:solidFill>
                <a:schemeClr val="bg1"/>
              </a:solidFill>
              <a:latin typeface="Arial Black" pitchFamily="34" charset="0"/>
            </a:endParaRPr>
          </a:p>
        </p:txBody>
      </p:sp>
      <p:sp>
        <p:nvSpPr>
          <p:cNvPr id="3" name="Subtitle 2"/>
          <p:cNvSpPr txBox="1">
            <a:spLocks/>
          </p:cNvSpPr>
          <p:nvPr/>
        </p:nvSpPr>
        <p:spPr>
          <a:xfrm>
            <a:off x="228600" y="1752600"/>
            <a:ext cx="8686800" cy="1447800"/>
          </a:xfrm>
          <a:prstGeom prst="rect">
            <a:avLst/>
          </a:prstGeom>
          <a:solidFill>
            <a:schemeClr val="bg1"/>
          </a:solidFill>
        </p:spPr>
        <p:txBody>
          <a:bodyPr vert="horz" lIns="91440" tIns="45720" rIns="91440" bIns="45720" rtlCol="0">
            <a:noAutofit/>
          </a:bodyPr>
          <a:lstStyle/>
          <a:p>
            <a:pPr marL="742950" lvl="0" indent="-742950">
              <a:spcBef>
                <a:spcPct val="0"/>
              </a:spcBef>
              <a:buAutoNum type="arabicPeriod"/>
            </a:pPr>
            <a:r>
              <a:rPr lang="en-US" sz="3200" dirty="0" smtClean="0">
                <a:latin typeface="Arial Black" pitchFamily="34" charset="0"/>
              </a:rPr>
              <a:t>We believe the Bible is the  inspired and preserved </a:t>
            </a:r>
          </a:p>
          <a:p>
            <a:pPr marL="742950" lvl="0" indent="-742950">
              <a:spcBef>
                <a:spcPct val="0"/>
              </a:spcBef>
            </a:pPr>
            <a:r>
              <a:rPr lang="en-US" sz="3200" dirty="0" smtClean="0">
                <a:latin typeface="Arial Black" pitchFamily="34" charset="0"/>
              </a:rPr>
              <a:t>     Word of GOD.</a:t>
            </a:r>
          </a:p>
        </p:txBody>
      </p:sp>
      <p:sp>
        <p:nvSpPr>
          <p:cNvPr id="5" name="Subtitle 2"/>
          <p:cNvSpPr txBox="1">
            <a:spLocks/>
          </p:cNvSpPr>
          <p:nvPr/>
        </p:nvSpPr>
        <p:spPr>
          <a:xfrm>
            <a:off x="228600" y="3276600"/>
            <a:ext cx="8686800" cy="2057400"/>
          </a:xfrm>
          <a:prstGeom prst="rect">
            <a:avLst/>
          </a:prstGeom>
          <a:solidFill>
            <a:schemeClr val="tx1"/>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2.  We only use the King James version in our church, Bible Institute, college, grammar and High School.</a:t>
            </a:r>
          </a:p>
        </p:txBody>
      </p:sp>
      <p:sp>
        <p:nvSpPr>
          <p:cNvPr id="7" name="Subtitle 2"/>
          <p:cNvSpPr txBox="1">
            <a:spLocks/>
          </p:cNvSpPr>
          <p:nvPr/>
        </p:nvSpPr>
        <p:spPr>
          <a:xfrm>
            <a:off x="228600" y="3276600"/>
            <a:ext cx="8686800" cy="3200400"/>
          </a:xfrm>
          <a:prstGeom prst="rect">
            <a:avLst/>
          </a:prstGeom>
          <a:solidFill>
            <a:schemeClr val="tx2"/>
          </a:solidFill>
        </p:spPr>
        <p:txBody>
          <a:bodyPr vert="horz" lIns="91440" tIns="45720" rIns="91440" bIns="45720" rtlCol="0">
            <a:noAutofit/>
          </a:bodyPr>
          <a:lstStyle/>
          <a:p>
            <a:pPr marL="742950" lvl="0" indent="-742950">
              <a:spcBef>
                <a:spcPct val="0"/>
              </a:spcBef>
            </a:pPr>
            <a:r>
              <a:rPr lang="en-US" sz="4000" b="1" dirty="0" smtClean="0">
                <a:solidFill>
                  <a:schemeClr val="bg1"/>
                </a:solidFill>
                <a:latin typeface="Arial" pitchFamily="34" charset="0"/>
                <a:cs typeface="Arial" pitchFamily="34" charset="0"/>
              </a:rPr>
              <a:t>2 Tim. 3:16  “All scripture is given by inspiration of God, and is profitable for doctrine, for reproof, for correction, for instruction in righteousness:” </a:t>
            </a:r>
          </a:p>
        </p:txBody>
      </p:sp>
      <p:sp>
        <p:nvSpPr>
          <p:cNvPr id="8" name="Subtitle 2"/>
          <p:cNvSpPr txBox="1">
            <a:spLocks/>
          </p:cNvSpPr>
          <p:nvPr/>
        </p:nvSpPr>
        <p:spPr>
          <a:xfrm>
            <a:off x="228600" y="3276600"/>
            <a:ext cx="8686800" cy="2514600"/>
          </a:xfrm>
          <a:prstGeom prst="rect">
            <a:avLst/>
          </a:prstGeom>
          <a:solidFill>
            <a:schemeClr val="tx2"/>
          </a:solidFill>
        </p:spPr>
        <p:txBody>
          <a:bodyPr vert="horz" lIns="91440" tIns="45720" rIns="91440" bIns="45720" rtlCol="0">
            <a:noAutofit/>
          </a:bodyPr>
          <a:lstStyle/>
          <a:p>
            <a:pPr marL="742950" indent="-742950">
              <a:spcBef>
                <a:spcPct val="0"/>
              </a:spcBef>
            </a:pPr>
            <a:r>
              <a:rPr lang="en-US" sz="4000" b="1" dirty="0" smtClean="0">
                <a:solidFill>
                  <a:schemeClr val="bg1"/>
                </a:solidFill>
                <a:latin typeface="Arial" pitchFamily="34" charset="0"/>
                <a:cs typeface="Arial" pitchFamily="34" charset="0"/>
              </a:rPr>
              <a:t>Matthew 24:35  Jesus said: “Heaven and earth shall pass away, but my words shall not pass away.” </a:t>
            </a:r>
          </a:p>
        </p:txBody>
      </p:sp>
      <p:cxnSp>
        <p:nvCxnSpPr>
          <p:cNvPr id="10" name="Straight Connector 9"/>
          <p:cNvCxnSpPr/>
          <p:nvPr/>
        </p:nvCxnSpPr>
        <p:spPr>
          <a:xfrm>
            <a:off x="1066800" y="2743200"/>
            <a:ext cx="1752600" cy="158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2743200"/>
            <a:ext cx="2209800" cy="1588"/>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28600" y="5410200"/>
            <a:ext cx="8686800" cy="1066800"/>
          </a:xfrm>
          <a:prstGeom prst="rect">
            <a:avLst/>
          </a:prstGeom>
          <a:solidFill>
            <a:schemeClr val="tx1"/>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3. The KJV </a:t>
            </a:r>
            <a:r>
              <a:rPr lang="en-US" sz="3200" u="sng" dirty="0" smtClean="0">
                <a:solidFill>
                  <a:schemeClr val="bg1"/>
                </a:solidFill>
                <a:latin typeface="Arial Black" pitchFamily="34" charset="0"/>
              </a:rPr>
              <a:t>is</a:t>
            </a:r>
            <a:r>
              <a:rPr lang="en-US" sz="3200" dirty="0" smtClean="0">
                <a:solidFill>
                  <a:schemeClr val="bg1"/>
                </a:solidFill>
                <a:latin typeface="Arial Black" pitchFamily="34" charset="0"/>
              </a:rPr>
              <a:t> the authorize version. All others are unauthorized.</a:t>
            </a:r>
          </a:p>
        </p:txBody>
      </p:sp>
      <p:pic>
        <p:nvPicPr>
          <p:cNvPr id="1026" name="Picture 2" descr="F:\0-MyDocuments\1 Action pictures\Action clips\bible.jpg"/>
          <p:cNvPicPr>
            <a:picLocks noChangeAspect="1" noChangeArrowheads="1"/>
          </p:cNvPicPr>
          <p:nvPr/>
        </p:nvPicPr>
        <p:blipFill>
          <a:blip r:embed="rId2"/>
          <a:srcRect/>
          <a:stretch>
            <a:fillRect/>
          </a:stretch>
        </p:blipFill>
        <p:spPr bwMode="auto">
          <a:xfrm>
            <a:off x="6934200" y="1905000"/>
            <a:ext cx="22098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500"/>
                                        <p:tgtEl>
                                          <p:spTgt spid="7"/>
                                        </p:tgtEl>
                                      </p:cBhvr>
                                    </p:animEffect>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4" presetClass="entr" presetSubtype="3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out)">
                                      <p:cBhvr>
                                        <p:cTn id="32" dur="500"/>
                                        <p:tgtEl>
                                          <p:spTgt spid="8"/>
                                        </p:tgtEl>
                                      </p:cBhvr>
                                    </p:animEffect>
                                  </p:childTnLst>
                                </p:cTn>
                              </p:par>
                              <p:par>
                                <p:cTn id="33" presetID="2" presetClass="entr" presetSubtype="2"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7" grpId="1" animBg="1"/>
      <p:bldP spid="8" grpId="0" animBg="1"/>
      <p:bldP spid="8"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2532"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3" name="Picture 5" descr="C:\Users\Windows 10\Downloads\273491985_486858626430233_1430769112729721335_n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7526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So, there are three groups of people within the</a:t>
            </a:r>
          </a:p>
          <a:p>
            <a:pPr lvl="0" algn="ctr">
              <a:spcBef>
                <a:spcPct val="0"/>
              </a:spcBef>
            </a:pPr>
            <a:r>
              <a:rPr lang="en-US" sz="3600" dirty="0" smtClean="0">
                <a:solidFill>
                  <a:schemeClr val="bg1"/>
                </a:solidFill>
                <a:latin typeface="Arial Black" pitchFamily="34" charset="0"/>
              </a:rPr>
              <a:t>LaLoma Baptist Church.</a:t>
            </a:r>
          </a:p>
        </p:txBody>
      </p:sp>
      <p:sp>
        <p:nvSpPr>
          <p:cNvPr id="3" name="Subtitle 2"/>
          <p:cNvSpPr txBox="1">
            <a:spLocks/>
          </p:cNvSpPr>
          <p:nvPr/>
        </p:nvSpPr>
        <p:spPr>
          <a:xfrm>
            <a:off x="228600" y="1981200"/>
            <a:ext cx="8686800" cy="13716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buAutoNum type="arabicPeriod"/>
            </a:pPr>
            <a:r>
              <a:rPr lang="en-US" sz="4000" dirty="0" smtClean="0">
                <a:solidFill>
                  <a:schemeClr val="bg1"/>
                </a:solidFill>
                <a:latin typeface="Arial Black" pitchFamily="34" charset="0"/>
              </a:rPr>
              <a:t>The Pastor, he is our shepherd, teacher, </a:t>
            </a:r>
            <a:r>
              <a:rPr lang="en-US" sz="3600" dirty="0" smtClean="0">
                <a:solidFill>
                  <a:schemeClr val="bg1"/>
                </a:solidFill>
                <a:latin typeface="Arial Black" pitchFamily="34" charset="0"/>
              </a:rPr>
              <a:t>etc., etc.</a:t>
            </a:r>
          </a:p>
        </p:txBody>
      </p:sp>
      <p:sp>
        <p:nvSpPr>
          <p:cNvPr id="4" name="Subtitle 2"/>
          <p:cNvSpPr txBox="1">
            <a:spLocks/>
          </p:cNvSpPr>
          <p:nvPr/>
        </p:nvSpPr>
        <p:spPr>
          <a:xfrm>
            <a:off x="228600" y="5410200"/>
            <a:ext cx="8686800" cy="1447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4000" dirty="0" smtClean="0">
                <a:solidFill>
                  <a:schemeClr val="bg1"/>
                </a:solidFill>
                <a:latin typeface="Arial Black" pitchFamily="34" charset="0"/>
              </a:rPr>
              <a:t>3. All members of LBC are  </a:t>
            </a:r>
          </a:p>
          <a:p>
            <a:pPr lvl="0">
              <a:spcBef>
                <a:spcPct val="0"/>
              </a:spcBef>
            </a:pPr>
            <a:r>
              <a:rPr lang="en-US" sz="4000" dirty="0" smtClean="0">
                <a:solidFill>
                  <a:schemeClr val="bg1"/>
                </a:solidFill>
                <a:latin typeface="Arial Black" pitchFamily="34" charset="0"/>
              </a:rPr>
              <a:t>    saved, baptized believers.</a:t>
            </a:r>
          </a:p>
        </p:txBody>
      </p:sp>
      <p:sp>
        <p:nvSpPr>
          <p:cNvPr id="5" name="Subtitle 2"/>
          <p:cNvSpPr txBox="1">
            <a:spLocks/>
          </p:cNvSpPr>
          <p:nvPr/>
        </p:nvSpPr>
        <p:spPr>
          <a:xfrm>
            <a:off x="228600" y="3429000"/>
            <a:ext cx="8686800" cy="19050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4000" dirty="0" smtClean="0">
                <a:solidFill>
                  <a:schemeClr val="bg1"/>
                </a:solidFill>
                <a:latin typeface="Arial Black" pitchFamily="34" charset="0"/>
              </a:rPr>
              <a:t>2. The Deacons, they are the servants, to the Pastor &amp;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 calcmode="lin" valueType="num">
                                      <p:cBhvr additive="base">
                                        <p:cTn id="38"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9" dur="500" fill="hold"/>
                                        <p:tgtEl>
                                          <p:spTgt spid="4">
                                            <p:bg/>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P spid="4" grpId="0" build="p" animBg="1"/>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Here are the </a:t>
            </a:r>
            <a:r>
              <a:rPr lang="en-US" sz="3600" dirty="0" smtClean="0">
                <a:solidFill>
                  <a:srgbClr val="FFFF00"/>
                </a:solidFill>
                <a:latin typeface="Arial Black" pitchFamily="34" charset="0"/>
              </a:rPr>
              <a:t>responsibilities</a:t>
            </a:r>
            <a:endParaRPr lang="en-US" sz="3600" dirty="0" smtClean="0">
              <a:solidFill>
                <a:schemeClr val="bg1"/>
              </a:solidFill>
              <a:latin typeface="Arial Black" pitchFamily="34" charset="0"/>
            </a:endParaRPr>
          </a:p>
          <a:p>
            <a:pPr lvl="0" algn="ctr">
              <a:spcBef>
                <a:spcPct val="0"/>
              </a:spcBef>
            </a:pPr>
            <a:r>
              <a:rPr lang="en-US" sz="3600" dirty="0" smtClean="0">
                <a:solidFill>
                  <a:schemeClr val="bg1"/>
                </a:solidFill>
                <a:latin typeface="Arial Black" pitchFamily="34" charset="0"/>
              </a:rPr>
              <a:t>of the </a:t>
            </a:r>
            <a:r>
              <a:rPr lang="en-US" sz="3600" u="sng" dirty="0" smtClean="0">
                <a:solidFill>
                  <a:schemeClr val="bg1"/>
                </a:solidFill>
                <a:latin typeface="Arial Black" pitchFamily="34" charset="0"/>
              </a:rPr>
              <a:t>Pastor</a:t>
            </a:r>
            <a:r>
              <a:rPr lang="en-US" sz="3600" dirty="0" smtClean="0">
                <a:solidFill>
                  <a:schemeClr val="bg1"/>
                </a:solidFill>
                <a:latin typeface="Arial Black" pitchFamily="34" charset="0"/>
              </a:rPr>
              <a:t>.</a:t>
            </a:r>
          </a:p>
        </p:txBody>
      </p:sp>
      <p:sp>
        <p:nvSpPr>
          <p:cNvPr id="3" name="Subtitle 2"/>
          <p:cNvSpPr txBox="1">
            <a:spLocks/>
          </p:cNvSpPr>
          <p:nvPr/>
        </p:nvSpPr>
        <p:spPr>
          <a:xfrm>
            <a:off x="228600" y="13716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is our shepherd and teacher of the Word of God.</a:t>
            </a:r>
          </a:p>
        </p:txBody>
      </p:sp>
      <p:sp>
        <p:nvSpPr>
          <p:cNvPr id="4" name="Subtitle 2"/>
          <p:cNvSpPr txBox="1">
            <a:spLocks/>
          </p:cNvSpPr>
          <p:nvPr/>
        </p:nvSpPr>
        <p:spPr>
          <a:xfrm>
            <a:off x="228600" y="3200400"/>
            <a:ext cx="63246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feeds his sheep the Word of God, the Bible.</a:t>
            </a:r>
          </a:p>
        </p:txBody>
      </p:sp>
      <p:sp>
        <p:nvSpPr>
          <p:cNvPr id="5" name="Subtitle 2"/>
          <p:cNvSpPr txBox="1">
            <a:spLocks/>
          </p:cNvSpPr>
          <p:nvPr/>
        </p:nvSpPr>
        <p:spPr>
          <a:xfrm>
            <a:off x="228600" y="2514600"/>
            <a:ext cx="8686800" cy="6096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The Pastor leads his sheep.</a:t>
            </a:r>
          </a:p>
        </p:txBody>
      </p:sp>
      <p:sp>
        <p:nvSpPr>
          <p:cNvPr id="6" name="Subtitle 2"/>
          <p:cNvSpPr txBox="1">
            <a:spLocks/>
          </p:cNvSpPr>
          <p:nvPr/>
        </p:nvSpPr>
        <p:spPr>
          <a:xfrm>
            <a:off x="228600" y="43434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loves and cares for his sheep.</a:t>
            </a:r>
          </a:p>
        </p:txBody>
      </p:sp>
      <p:sp>
        <p:nvSpPr>
          <p:cNvPr id="7" name="Subtitle 2"/>
          <p:cNvSpPr txBox="1">
            <a:spLocks/>
          </p:cNvSpPr>
          <p:nvPr/>
        </p:nvSpPr>
        <p:spPr>
          <a:xfrm>
            <a:off x="228600" y="54864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has to give an account to God for all his sheep.</a:t>
            </a:r>
          </a:p>
        </p:txBody>
      </p:sp>
      <p:pic>
        <p:nvPicPr>
          <p:cNvPr id="8" name="Picture 2" descr="F:\0-MyDocuments\1 Action pictures\Action clips\bible.jpg"/>
          <p:cNvPicPr>
            <a:picLocks noChangeAspect="1" noChangeArrowheads="1"/>
          </p:cNvPicPr>
          <p:nvPr/>
        </p:nvPicPr>
        <p:blipFill>
          <a:blip r:embed="rId2"/>
          <a:srcRect/>
          <a:stretch>
            <a:fillRect/>
          </a:stretch>
        </p:blipFill>
        <p:spPr bwMode="auto">
          <a:xfrm>
            <a:off x="6781800" y="3200400"/>
            <a:ext cx="22098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 calcmode="lin" valueType="num">
                                      <p:cBhvr additive="base">
                                        <p:cTn id="38"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9" dur="500" fill="hold"/>
                                        <p:tgtEl>
                                          <p:spTgt spid="4">
                                            <p:bg/>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ppt_y"/>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
                                            <p:bg/>
                                          </p:spTgt>
                                        </p:tgtEl>
                                        <p:attrNameLst>
                                          <p:attrName>style.visibility</p:attrName>
                                        </p:attrNameLst>
                                      </p:cBhvr>
                                      <p:to>
                                        <p:strVal val="visible"/>
                                      </p:to>
                                    </p:set>
                                    <p:anim calcmode="lin" valueType="num">
                                      <p:cBhvr additive="base">
                                        <p:cTn id="51"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bg/>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bg/>
                                          </p:spTgt>
                                        </p:tgtEl>
                                        <p:attrNameLst>
                                          <p:attrName>style.visibility</p:attrName>
                                        </p:attrNameLst>
                                      </p:cBhvr>
                                      <p:to>
                                        <p:strVal val="visible"/>
                                      </p:to>
                                    </p:set>
                                    <p:anim calcmode="lin" valueType="num">
                                      <p:cBhvr additive="base">
                                        <p:cTn id="61"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bg/>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 calcmode="lin" valueType="num">
                                      <p:cBhvr additive="base">
                                        <p:cTn id="6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build="p" animBg="1"/>
      <p:bldP spid="4" grpId="0" build="p" animBg="1"/>
      <p:bldP spid="5" grpId="0" build="p" animBg="1"/>
      <p:bldP spid="6" grpId="0" build="p" animBg="1"/>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228600" y="152400"/>
            <a:ext cx="8686800" cy="6400800"/>
          </a:xfrm>
          <a:prstGeom prst="rect">
            <a:avLst/>
          </a:prstGeom>
          <a:solidFill>
            <a:schemeClr val="tx1"/>
          </a:solidFill>
        </p:spPr>
        <p:txBody>
          <a:bodyPr vert="horz" lIns="91440" tIns="45720" rIns="91440" bIns="45720" rtlCol="0">
            <a:noAutofit/>
          </a:bodyPr>
          <a:lstStyle/>
          <a:p>
            <a:pPr lvl="0">
              <a:spcBef>
                <a:spcPct val="0"/>
              </a:spcBef>
            </a:pPr>
            <a:r>
              <a:rPr lang="en-US" sz="4800" b="1" dirty="0" smtClean="0">
                <a:solidFill>
                  <a:srgbClr val="FFFF00"/>
                </a:solidFill>
              </a:rPr>
              <a:t>Hebrews 13:17  “…for they </a:t>
            </a:r>
            <a:r>
              <a:rPr lang="en-US" sz="4800" b="1" dirty="0" smtClean="0">
                <a:solidFill>
                  <a:schemeClr val="bg1"/>
                </a:solidFill>
              </a:rPr>
              <a:t>(the Pastor)</a:t>
            </a:r>
            <a:r>
              <a:rPr lang="en-US" sz="4800" b="1" dirty="0" smtClean="0">
                <a:solidFill>
                  <a:srgbClr val="FFFF00"/>
                </a:solidFill>
              </a:rPr>
              <a:t> watch for your souls, as they </a:t>
            </a:r>
            <a:r>
              <a:rPr lang="en-US" sz="4800" b="1" dirty="0" smtClean="0">
                <a:solidFill>
                  <a:schemeClr val="bg1"/>
                </a:solidFill>
              </a:rPr>
              <a:t>(the Pastor) </a:t>
            </a:r>
            <a:r>
              <a:rPr lang="en-US" sz="4800" b="1" dirty="0" smtClean="0">
                <a:solidFill>
                  <a:srgbClr val="FFFF00"/>
                </a:solidFill>
              </a:rPr>
              <a:t>that must give account </a:t>
            </a:r>
            <a:r>
              <a:rPr lang="en-US" sz="4800" b="1" dirty="0" smtClean="0">
                <a:solidFill>
                  <a:schemeClr val="bg1"/>
                </a:solidFill>
              </a:rPr>
              <a:t>(to God), </a:t>
            </a:r>
            <a:r>
              <a:rPr lang="en-US" sz="4800" b="1" dirty="0" smtClean="0">
                <a:solidFill>
                  <a:srgbClr val="FFFF00"/>
                </a:solidFill>
              </a:rPr>
              <a:t>that they </a:t>
            </a:r>
            <a:r>
              <a:rPr lang="en-US" sz="4800" b="1" dirty="0" smtClean="0">
                <a:solidFill>
                  <a:schemeClr val="bg1"/>
                </a:solidFill>
              </a:rPr>
              <a:t>(the Pastor)</a:t>
            </a:r>
            <a:r>
              <a:rPr lang="en-US" sz="4800" b="1" dirty="0" smtClean="0">
                <a:solidFill>
                  <a:srgbClr val="FFFF00"/>
                </a:solidFill>
              </a:rPr>
              <a:t> may do it with joy, and not with grief: for that is unprofitable for you </a:t>
            </a:r>
            <a:r>
              <a:rPr lang="en-US" sz="4800" b="1" dirty="0" smtClean="0">
                <a:solidFill>
                  <a:schemeClr val="bg1"/>
                </a:solidFill>
              </a:rPr>
              <a:t>(the members)</a:t>
            </a:r>
            <a:r>
              <a:rPr lang="en-US" sz="4800" b="1" dirty="0" smtClean="0">
                <a:solidFill>
                  <a:srgbClr val="FFFF00"/>
                </a:solidFill>
              </a:rPr>
              <a:t>.”</a:t>
            </a:r>
            <a:endParaRPr lang="en-US" sz="4800" b="1" dirty="0" smtClean="0">
              <a:solidFill>
                <a:srgbClr val="FFFF00"/>
              </a:solidFill>
              <a:latin typeface="Arial Black" pitchFamily="34" charset="0"/>
            </a:endParaRPr>
          </a:p>
        </p:txBody>
      </p:sp>
      <p:cxnSp>
        <p:nvCxnSpPr>
          <p:cNvPr id="12" name="Straight Connector 11"/>
          <p:cNvCxnSpPr/>
          <p:nvPr/>
        </p:nvCxnSpPr>
        <p:spPr>
          <a:xfrm>
            <a:off x="5029200" y="914400"/>
            <a:ext cx="19812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1676400"/>
            <a:ext cx="5943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2362200"/>
            <a:ext cx="7848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3124200"/>
            <a:ext cx="4038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These are the </a:t>
            </a:r>
            <a:r>
              <a:rPr lang="en-US" sz="3600" dirty="0" smtClean="0">
                <a:solidFill>
                  <a:srgbClr val="FFFF00"/>
                </a:solidFill>
                <a:latin typeface="Arial Black" pitchFamily="34" charset="0"/>
              </a:rPr>
              <a:t>responsibilities</a:t>
            </a:r>
          </a:p>
          <a:p>
            <a:pPr lvl="0" algn="ctr">
              <a:spcBef>
                <a:spcPct val="0"/>
              </a:spcBef>
            </a:pPr>
            <a:r>
              <a:rPr lang="en-US" sz="3600" dirty="0" smtClean="0">
                <a:solidFill>
                  <a:schemeClr val="bg1"/>
                </a:solidFill>
                <a:latin typeface="Arial Black" pitchFamily="34" charset="0"/>
              </a:rPr>
              <a:t>of the members of LBC.</a:t>
            </a:r>
          </a:p>
        </p:txBody>
      </p:sp>
      <p:sp>
        <p:nvSpPr>
          <p:cNvPr id="3" name="Subtitle 2"/>
          <p:cNvSpPr txBox="1">
            <a:spLocks/>
          </p:cNvSpPr>
          <p:nvPr/>
        </p:nvSpPr>
        <p:spPr>
          <a:xfrm>
            <a:off x="228600" y="13716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     The members are to be faithful in their church attendance.</a:t>
            </a:r>
          </a:p>
        </p:txBody>
      </p:sp>
      <p:sp>
        <p:nvSpPr>
          <p:cNvPr id="4" name="Subtitle 2"/>
          <p:cNvSpPr txBox="1">
            <a:spLocks/>
          </p:cNvSpPr>
          <p:nvPr/>
        </p:nvSpPr>
        <p:spPr>
          <a:xfrm>
            <a:off x="228600" y="3200400"/>
            <a:ext cx="8686800" cy="609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1. Sunday morning – Sunday School.</a:t>
            </a:r>
          </a:p>
        </p:txBody>
      </p:sp>
      <p:sp>
        <p:nvSpPr>
          <p:cNvPr id="5" name="Subtitle 2"/>
          <p:cNvSpPr txBox="1">
            <a:spLocks/>
          </p:cNvSpPr>
          <p:nvPr/>
        </p:nvSpPr>
        <p:spPr>
          <a:xfrm>
            <a:off x="228600" y="2514600"/>
            <a:ext cx="8686800" cy="609600"/>
          </a:xfrm>
          <a:prstGeom prst="rect">
            <a:avLst/>
          </a:prstGeom>
          <a:solidFill>
            <a:schemeClr val="accent1">
              <a:lumMod val="50000"/>
            </a:schemeClr>
          </a:solidFill>
        </p:spPr>
        <p:txBody>
          <a:bodyPr vert="horz" lIns="91440" tIns="45720" rIns="91440" bIns="45720" rtlCol="0">
            <a:noAutofit/>
          </a:bodyPr>
          <a:lstStyle/>
          <a:p>
            <a:pPr marL="742950" lvl="0" indent="-742950" algn="ctr">
              <a:spcBef>
                <a:spcPct val="0"/>
              </a:spcBef>
            </a:pPr>
            <a:r>
              <a:rPr lang="en-US" sz="3200" dirty="0" smtClean="0">
                <a:solidFill>
                  <a:srgbClr val="FFFF00"/>
                </a:solidFill>
                <a:latin typeface="Arial Black" pitchFamily="34" charset="0"/>
              </a:rPr>
              <a:t>IT TAKES 3 TO THRIVE-Grow in grace</a:t>
            </a:r>
          </a:p>
        </p:txBody>
      </p:sp>
      <p:sp>
        <p:nvSpPr>
          <p:cNvPr id="6" name="Subtitle 2"/>
          <p:cNvSpPr txBox="1">
            <a:spLocks/>
          </p:cNvSpPr>
          <p:nvPr/>
        </p:nvSpPr>
        <p:spPr>
          <a:xfrm>
            <a:off x="228600" y="3886200"/>
            <a:ext cx="8686800" cy="609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2. Sunday afternoon service.</a:t>
            </a:r>
          </a:p>
        </p:txBody>
      </p:sp>
      <p:sp>
        <p:nvSpPr>
          <p:cNvPr id="7" name="Subtitle 2"/>
          <p:cNvSpPr txBox="1">
            <a:spLocks/>
          </p:cNvSpPr>
          <p:nvPr/>
        </p:nvSpPr>
        <p:spPr>
          <a:xfrm>
            <a:off x="228600" y="45720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3. Wednesday Prayer time and Bible </a:t>
            </a:r>
          </a:p>
          <a:p>
            <a:pPr lvl="0">
              <a:spcBef>
                <a:spcPct val="0"/>
              </a:spcBef>
            </a:pPr>
            <a:r>
              <a:rPr lang="en-US" sz="3200" dirty="0" smtClean="0">
                <a:solidFill>
                  <a:srgbClr val="FFFF00"/>
                </a:solidFill>
                <a:latin typeface="Arial Black" pitchFamily="34" charset="0"/>
              </a:rPr>
              <a:t>    Study. </a:t>
            </a:r>
          </a:p>
        </p:txBody>
      </p:sp>
      <p:sp>
        <p:nvSpPr>
          <p:cNvPr id="8" name="Subtitle 2"/>
          <p:cNvSpPr txBox="1">
            <a:spLocks/>
          </p:cNvSpPr>
          <p:nvPr/>
        </p:nvSpPr>
        <p:spPr>
          <a:xfrm>
            <a:off x="228600" y="57150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If you </a:t>
            </a:r>
            <a:r>
              <a:rPr lang="en-US" sz="3200" u="sng" dirty="0" smtClean="0">
                <a:solidFill>
                  <a:schemeClr val="bg1"/>
                </a:solidFill>
                <a:latin typeface="Arial Black" pitchFamily="34" charset="0"/>
              </a:rPr>
              <a:t>really love the Lord</a:t>
            </a:r>
            <a:r>
              <a:rPr lang="en-US" sz="3200" dirty="0" smtClean="0">
                <a:solidFill>
                  <a:schemeClr val="bg1"/>
                </a:solidFill>
                <a:latin typeface="Arial Black" pitchFamily="34" charset="0"/>
              </a:rPr>
              <a:t> you will be faithful in the above services.</a:t>
            </a:r>
          </a:p>
        </p:txBody>
      </p:sp>
      <p:sp>
        <p:nvSpPr>
          <p:cNvPr id="9" name="Subtitle 2"/>
          <p:cNvSpPr txBox="1">
            <a:spLocks/>
          </p:cNvSpPr>
          <p:nvPr/>
        </p:nvSpPr>
        <p:spPr>
          <a:xfrm>
            <a:off x="228600" y="2514600"/>
            <a:ext cx="8686800" cy="3124200"/>
          </a:xfrm>
          <a:prstGeom prst="rect">
            <a:avLst/>
          </a:prstGeom>
          <a:solidFill>
            <a:schemeClr val="accent1">
              <a:lumMod val="50000"/>
            </a:schemeClr>
          </a:solidFill>
        </p:spPr>
        <p:txBody>
          <a:bodyPr vert="horz" lIns="91440" tIns="45720" rIns="91440" bIns="45720" rtlCol="0">
            <a:noAutofit/>
          </a:bodyPr>
          <a:lstStyle/>
          <a:p>
            <a:r>
              <a:rPr lang="en-US" sz="4000" b="1" dirty="0" smtClean="0">
                <a:solidFill>
                  <a:srgbClr val="FFFF00"/>
                </a:solidFill>
              </a:rPr>
              <a:t>Heb. 10:25  “Not forsaking the assembling of ourselves together, as the manner of some is; but exhorting one another: and so much the more, as ye see the day approaching.”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additive="base">
                                        <p:cTn id="28"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9">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2000"/>
                                        <p:tgtEl>
                                          <p:spTgt spid="9">
                                            <p:txEl>
                                              <p:pRg st="0" end="0"/>
                                            </p:txEl>
                                          </p:spTgt>
                                        </p:tgtEl>
                                      </p:cBhvr>
                                    </p:animEffect>
                                    <p:set>
                                      <p:cBhvr>
                                        <p:cTn id="38" dur="1" fill="hold">
                                          <p:stCondLst>
                                            <p:cond delay="1999"/>
                                          </p:stCondLst>
                                        </p:cTn>
                                        <p:tgtEl>
                                          <p:spTgt spid="9">
                                            <p:txEl>
                                              <p:pRg st="0" end="0"/>
                                            </p:txEl>
                                          </p:spTgt>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000"/>
                                        <p:tgtEl>
                                          <p:spTgt spid="9">
                                            <p:bg/>
                                          </p:spTgt>
                                        </p:tgtEl>
                                      </p:cBhvr>
                                    </p:animEffect>
                                    <p:set>
                                      <p:cBhvr>
                                        <p:cTn id="41" dur="1" fill="hold">
                                          <p:stCondLst>
                                            <p:cond delay="1999"/>
                                          </p:stCondLst>
                                        </p:cTn>
                                        <p:tgtEl>
                                          <p:spTgt spid="9">
                                            <p:bg/>
                                          </p:spTgt>
                                        </p:tgtEl>
                                        <p:attrNameLst>
                                          <p:attrName>style.visibility</p:attrName>
                                        </p:attrNameLst>
                                      </p:cBhvr>
                                      <p:to>
                                        <p:strVal val="hidden"/>
                                      </p:to>
                                    </p:set>
                                  </p:childTnLst>
                                </p:cTn>
                              </p:par>
                              <p:par>
                                <p:cTn id="42" presetID="2" presetClass="entr" presetSubtype="2" fill="hold" grpId="0" nodeType="withEffect">
                                  <p:stCondLst>
                                    <p:cond delay="0"/>
                                  </p:stCondLst>
                                  <p:childTnLst>
                                    <p:set>
                                      <p:cBhvr>
                                        <p:cTn id="43" dur="1" fill="hold">
                                          <p:stCondLst>
                                            <p:cond delay="0"/>
                                          </p:stCondLst>
                                        </p:cTn>
                                        <p:tgtEl>
                                          <p:spTgt spid="5">
                                            <p:bg/>
                                          </p:spTgt>
                                        </p:tgtEl>
                                        <p:attrNameLst>
                                          <p:attrName>style.visibility</p:attrName>
                                        </p:attrNameLst>
                                      </p:cBhvr>
                                      <p:to>
                                        <p:strVal val="visible"/>
                                      </p:to>
                                    </p:set>
                                    <p:anim calcmode="lin" valueType="num">
                                      <p:cBhvr additive="base">
                                        <p:cTn id="44"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bg/>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
                                            <p:bg/>
                                          </p:spTgt>
                                        </p:tgtEl>
                                        <p:attrNameLst>
                                          <p:attrName>style.visibility</p:attrName>
                                        </p:attrNameLst>
                                      </p:cBhvr>
                                      <p:to>
                                        <p:strVal val="visible"/>
                                      </p:to>
                                    </p:set>
                                    <p:anim calcmode="lin" valueType="num">
                                      <p:cBhvr additive="base">
                                        <p:cTn id="54"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55" dur="500" fill="hold"/>
                                        <p:tgtEl>
                                          <p:spTgt spid="4">
                                            <p:bg/>
                                          </p:spTgt>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 calcmode="lin" valueType="num">
                                      <p:cBhvr additive="base">
                                        <p:cTn id="5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6">
                                            <p:bg/>
                                          </p:spTgt>
                                        </p:tgtEl>
                                        <p:attrNameLst>
                                          <p:attrName>style.visibility</p:attrName>
                                        </p:attrNameLst>
                                      </p:cBhvr>
                                      <p:to>
                                        <p:strVal val="visible"/>
                                      </p:to>
                                    </p:set>
                                    <p:anim calcmode="lin" valueType="num">
                                      <p:cBhvr additive="base">
                                        <p:cTn id="64"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65" dur="500" fill="hold"/>
                                        <p:tgtEl>
                                          <p:spTgt spid="6">
                                            <p:bg/>
                                          </p:spTgt>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 calcmode="lin" valueType="num">
                                      <p:cBhvr additive="base">
                                        <p:cTn id="6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7">
                                            <p:bg/>
                                          </p:spTgt>
                                        </p:tgtEl>
                                        <p:attrNameLst>
                                          <p:attrName>style.visibility</p:attrName>
                                        </p:attrNameLst>
                                      </p:cBhvr>
                                      <p:to>
                                        <p:strVal val="visible"/>
                                      </p:to>
                                    </p:set>
                                    <p:anim calcmode="lin" valueType="num">
                                      <p:cBhvr additive="base">
                                        <p:cTn id="74"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75" dur="500" fill="hold"/>
                                        <p:tgtEl>
                                          <p:spTgt spid="7">
                                            <p:bg/>
                                          </p:spTgt>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 calcmode="lin" valueType="num">
                                      <p:cBhvr additive="base">
                                        <p:cTn id="78"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7">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anim calcmode="lin" valueType="num">
                                      <p:cBhvr additive="base">
                                        <p:cTn id="8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8">
                                            <p:bg/>
                                          </p:spTgt>
                                        </p:tgtEl>
                                        <p:attrNameLst>
                                          <p:attrName>style.visibility</p:attrName>
                                        </p:attrNameLst>
                                      </p:cBhvr>
                                      <p:to>
                                        <p:strVal val="visible"/>
                                      </p:to>
                                    </p:set>
                                    <p:anim calcmode="lin" valueType="num">
                                      <p:cBhvr additive="base">
                                        <p:cTn id="88"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89" dur="500" fill="hold"/>
                                        <p:tgtEl>
                                          <p:spTgt spid="8">
                                            <p:bg/>
                                          </p:spTgt>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8">
                                            <p:txEl>
                                              <p:pRg st="0" end="0"/>
                                            </p:txEl>
                                          </p:spTgt>
                                        </p:tgtEl>
                                        <p:attrNameLst>
                                          <p:attrName>style.visibility</p:attrName>
                                        </p:attrNameLst>
                                      </p:cBhvr>
                                      <p:to>
                                        <p:strVal val="visible"/>
                                      </p:to>
                                    </p:set>
                                    <p:anim calcmode="lin" valueType="num">
                                      <p:cBhvr additive="base">
                                        <p:cTn id="9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1" nodeType="clickEffect">
                                  <p:stCondLst>
                                    <p:cond delay="0"/>
                                  </p:stCondLst>
                                  <p:childTnLst>
                                    <p:set>
                                      <p:cBhvr>
                                        <p:cTn id="97" dur="1" fill="hold">
                                          <p:stCondLst>
                                            <p:cond delay="0"/>
                                          </p:stCondLst>
                                        </p:cTn>
                                        <p:tgtEl>
                                          <p:spTgt spid="9">
                                            <p:bg/>
                                          </p:spTgt>
                                        </p:tgtEl>
                                        <p:attrNameLst>
                                          <p:attrName>style.visibility</p:attrName>
                                        </p:attrNameLst>
                                      </p:cBhvr>
                                      <p:to>
                                        <p:strVal val="visible"/>
                                      </p:to>
                                    </p:set>
                                    <p:animEffect transition="in" filter="fade">
                                      <p:cBhvr>
                                        <p:cTn id="98" dur="500"/>
                                        <p:tgtEl>
                                          <p:spTgt spid="9">
                                            <p:bg/>
                                          </p:spTgt>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9">
                                            <p:txEl>
                                              <p:pRg st="0" end="0"/>
                                            </p:txEl>
                                          </p:spTgt>
                                        </p:tgtEl>
                                        <p:attrNameLst>
                                          <p:attrName>style.visibility</p:attrName>
                                        </p:attrNameLst>
                                      </p:cBhvr>
                                      <p:to>
                                        <p:strVal val="visible"/>
                                      </p:to>
                                    </p:set>
                                    <p:animEffect transition="in" filter="fade">
                                      <p:cBhvr>
                                        <p:cTn id="10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P spid="4" grpId="0" build="p" animBg="1"/>
      <p:bldP spid="5" grpId="0" build="p" animBg="1"/>
      <p:bldP spid="6" grpId="0" build="p" animBg="1"/>
      <p:bldP spid="7" grpId="0" build="p" animBg="1"/>
      <p:bldP spid="8" grpId="0" build="p" animBg="1"/>
      <p:bldP spid="9" grpId="0" build="p" animBg="1"/>
      <p:bldP spid="9" grpId="1" build="allAtOnce" animBg="1"/>
      <p:bldP spid="9" grpId="2"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These are the </a:t>
            </a:r>
            <a:r>
              <a:rPr lang="en-US" sz="3600" dirty="0" smtClean="0">
                <a:solidFill>
                  <a:srgbClr val="FFFF00"/>
                </a:solidFill>
                <a:latin typeface="Arial Black" pitchFamily="34" charset="0"/>
              </a:rPr>
              <a:t>responsibilities</a:t>
            </a:r>
          </a:p>
          <a:p>
            <a:pPr lvl="0" algn="ctr">
              <a:spcBef>
                <a:spcPct val="0"/>
              </a:spcBef>
            </a:pPr>
            <a:r>
              <a:rPr lang="en-US" sz="3600" dirty="0" smtClean="0">
                <a:solidFill>
                  <a:schemeClr val="bg1"/>
                </a:solidFill>
                <a:latin typeface="Arial Black" pitchFamily="34" charset="0"/>
              </a:rPr>
              <a:t>of the members of LBC.</a:t>
            </a:r>
          </a:p>
        </p:txBody>
      </p:sp>
      <p:sp>
        <p:nvSpPr>
          <p:cNvPr id="3" name="Subtitle 2"/>
          <p:cNvSpPr txBox="1">
            <a:spLocks/>
          </p:cNvSpPr>
          <p:nvPr/>
        </p:nvSpPr>
        <p:spPr>
          <a:xfrm>
            <a:off x="228600" y="11430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2. The members are to be faithful in their church attendance.</a:t>
            </a:r>
          </a:p>
        </p:txBody>
      </p:sp>
      <p:sp>
        <p:nvSpPr>
          <p:cNvPr id="5" name="Subtitle 2"/>
          <p:cNvSpPr txBox="1">
            <a:spLocks/>
          </p:cNvSpPr>
          <p:nvPr/>
        </p:nvSpPr>
        <p:spPr>
          <a:xfrm>
            <a:off x="228600" y="22098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3. The members are to pray for the Pastor and the church services.</a:t>
            </a:r>
          </a:p>
        </p:txBody>
      </p:sp>
      <p:sp>
        <p:nvSpPr>
          <p:cNvPr id="6" name="Subtitle 2"/>
          <p:cNvSpPr txBox="1">
            <a:spLocks/>
          </p:cNvSpPr>
          <p:nvPr/>
        </p:nvSpPr>
        <p:spPr>
          <a:xfrm>
            <a:off x="228600" y="3276599"/>
            <a:ext cx="8686800" cy="1303867"/>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4. The members are to listen  </a:t>
            </a:r>
          </a:p>
          <a:p>
            <a:pPr lvl="0">
              <a:spcBef>
                <a:spcPct val="0"/>
              </a:spcBef>
            </a:pPr>
            <a:r>
              <a:rPr lang="en-US" sz="3200" dirty="0" smtClean="0">
                <a:solidFill>
                  <a:srgbClr val="FFFF00"/>
                </a:solidFill>
                <a:latin typeface="Arial Black" pitchFamily="34" charset="0"/>
              </a:rPr>
              <a:t>    carefully to the sermons and obey.</a:t>
            </a:r>
          </a:p>
        </p:txBody>
      </p:sp>
      <p:sp>
        <p:nvSpPr>
          <p:cNvPr id="10" name="Subtitle 2"/>
          <p:cNvSpPr txBox="1">
            <a:spLocks/>
          </p:cNvSpPr>
          <p:nvPr/>
        </p:nvSpPr>
        <p:spPr>
          <a:xfrm>
            <a:off x="228600" y="4343400"/>
            <a:ext cx="8686800" cy="2514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b="1" dirty="0" smtClean="0">
                <a:solidFill>
                  <a:srgbClr val="FFFF00"/>
                </a:solidFill>
                <a:latin typeface="Arial" pitchFamily="34" charset="0"/>
                <a:cs typeface="Arial" pitchFamily="34" charset="0"/>
              </a:rPr>
              <a:t>Heb. 13:7  </a:t>
            </a:r>
            <a:r>
              <a:rPr lang="en-US" sz="3200" b="1" dirty="0" smtClean="0">
                <a:solidFill>
                  <a:schemeClr val="bg1"/>
                </a:solidFill>
                <a:latin typeface="Arial" pitchFamily="34" charset="0"/>
                <a:cs typeface="Arial" pitchFamily="34" charset="0"/>
              </a:rPr>
              <a:t>“Remember them (Pastor) which have the rule over you, who have spoken unto you the word of God: whose faith follow, considering the end of their conversation.”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bg/>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bg/>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additive="base">
                                        <p:cTn id="45"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
                                            <p:bg/>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animBg="1"/>
      <p:bldP spid="5" grpId="0" build="p" animBg="1"/>
      <p:bldP spid="6" grpId="0" build="p" animBg="1"/>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76200"/>
            <a:ext cx="9144000" cy="6705600"/>
          </a:xfrm>
          <a:prstGeom prst="rect">
            <a:avLst/>
          </a:prstGeom>
          <a:solidFill>
            <a:schemeClr val="tx1"/>
          </a:solidFill>
        </p:spPr>
        <p:txBody>
          <a:bodyPr vert="horz" lIns="91440" tIns="45720" rIns="91440" bIns="45720" rtlCol="0">
            <a:noAutofit/>
          </a:bodyPr>
          <a:lstStyle/>
          <a:p>
            <a:pPr lvl="0">
              <a:spcBef>
                <a:spcPct val="0"/>
              </a:spcBef>
            </a:pPr>
            <a:r>
              <a:rPr lang="en-US" sz="4800" b="1" dirty="0" smtClean="0">
                <a:solidFill>
                  <a:srgbClr val="FFFF00"/>
                </a:solidFill>
              </a:rPr>
              <a:t>Hebrews 13:17  “Obey them </a:t>
            </a:r>
            <a:r>
              <a:rPr lang="en-US" sz="4800" b="1" dirty="0" smtClean="0">
                <a:solidFill>
                  <a:schemeClr val="bg1"/>
                </a:solidFill>
              </a:rPr>
              <a:t>(the Pastor)</a:t>
            </a:r>
            <a:r>
              <a:rPr lang="en-US" sz="4800" b="1" dirty="0" smtClean="0">
                <a:solidFill>
                  <a:srgbClr val="FFFF00"/>
                </a:solidFill>
              </a:rPr>
              <a:t> that have the rule over you, and submit yourselves: for they watch for your souls, as they that must give account, that they may do it with joy, and not with grief: for that </a:t>
            </a:r>
            <a:r>
              <a:rPr lang="en-US" sz="4800" b="1" i="1" dirty="0" smtClean="0">
                <a:solidFill>
                  <a:srgbClr val="FFFF00"/>
                </a:solidFill>
              </a:rPr>
              <a:t>is unprofitable for you.”</a:t>
            </a:r>
            <a:endParaRPr lang="en-US" sz="4800" b="1" dirty="0" smtClean="0">
              <a:solidFill>
                <a:srgbClr val="FFFF00"/>
              </a:solidFill>
              <a:latin typeface="Arial Black" pitchFamily="34" charset="0"/>
            </a:endParaRPr>
          </a:p>
        </p:txBody>
      </p:sp>
      <p:cxnSp>
        <p:nvCxnSpPr>
          <p:cNvPr id="12" name="Straight Connector 11"/>
          <p:cNvCxnSpPr/>
          <p:nvPr/>
        </p:nvCxnSpPr>
        <p:spPr>
          <a:xfrm>
            <a:off x="4419600" y="838200"/>
            <a:ext cx="2819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1524000"/>
            <a:ext cx="57150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9200" y="2286000"/>
            <a:ext cx="44958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2492990"/>
          </a:xfrm>
          <a:prstGeom prst="rect">
            <a:avLst/>
          </a:prstGeom>
          <a:solidFill>
            <a:srgbClr val="FFFF00"/>
          </a:solidFill>
          <a:ln>
            <a:solidFill>
              <a:schemeClr val="tx1"/>
            </a:solidFill>
          </a:ln>
        </p:spPr>
        <p:txBody>
          <a:bodyPr wrap="square">
            <a:spAutoFit/>
          </a:bodyPr>
          <a:lstStyle/>
          <a:p>
            <a:r>
              <a:rPr lang="en-US" sz="3900" b="1" dirty="0" smtClean="0"/>
              <a:t>Please remember this, we all, from the Pastor, Deacons, Staff, Teachers and members are prone to make mistakes that may offend you. </a:t>
            </a:r>
          </a:p>
        </p:txBody>
      </p:sp>
      <p:sp>
        <p:nvSpPr>
          <p:cNvPr id="11" name="Rectangle 10"/>
          <p:cNvSpPr/>
          <p:nvPr/>
        </p:nvSpPr>
        <p:spPr>
          <a:xfrm>
            <a:off x="0" y="5581471"/>
            <a:ext cx="9144000" cy="1200329"/>
          </a:xfrm>
          <a:prstGeom prst="rect">
            <a:avLst/>
          </a:prstGeom>
          <a:solidFill>
            <a:schemeClr val="tx1"/>
          </a:solidFill>
        </p:spPr>
        <p:txBody>
          <a:bodyPr wrap="square">
            <a:spAutoFit/>
          </a:bodyPr>
          <a:lstStyle/>
          <a:p>
            <a:pPr algn="ctr"/>
            <a:r>
              <a:rPr lang="en-US" sz="3600" b="1" dirty="0" smtClean="0">
                <a:solidFill>
                  <a:schemeClr val="bg1"/>
                </a:solidFill>
              </a:rPr>
              <a:t>WHAT SHOULD WE DO ABOUT IT</a:t>
            </a:r>
          </a:p>
          <a:p>
            <a:pPr algn="ctr"/>
            <a:r>
              <a:rPr lang="en-US" sz="3600" b="1" dirty="0" smtClean="0">
                <a:solidFill>
                  <a:schemeClr val="bg1"/>
                </a:solidFill>
              </a:rPr>
              <a:t>WHEN IT HAPPENS?</a:t>
            </a:r>
          </a:p>
        </p:txBody>
      </p:sp>
      <p:sp>
        <p:nvSpPr>
          <p:cNvPr id="12" name="Content Placeholder 2"/>
          <p:cNvSpPr txBox="1">
            <a:spLocks/>
          </p:cNvSpPr>
          <p:nvPr/>
        </p:nvSpPr>
        <p:spPr>
          <a:xfrm>
            <a:off x="0" y="0"/>
            <a:ext cx="9144000" cy="3048000"/>
          </a:xfrm>
          <a:prstGeom prst="rect">
            <a:avLst/>
          </a:prstGeom>
          <a:solidFill>
            <a:schemeClr val="tx1"/>
          </a:solidFill>
        </p:spPr>
        <p:txBody>
          <a:bodyPr vert="horz" lIns="91440" tIns="45720" rIns="91440" bIns="45720" rtlCol="0">
            <a:noAutofit/>
          </a:bodyPr>
          <a:lstStyle/>
          <a:p>
            <a:pPr marL="342900" lvl="0" indent="-342900">
              <a:spcBef>
                <a:spcPct val="20000"/>
              </a:spcBef>
              <a:defRPr/>
            </a:pPr>
            <a:r>
              <a:rPr lang="en-US" sz="3200" b="1" dirty="0" smtClean="0">
                <a:solidFill>
                  <a:schemeClr val="bg1"/>
                </a:solidFill>
                <a:latin typeface="Arial" pitchFamily="34" charset="0"/>
                <a:cs typeface="Arial" pitchFamily="34" charset="0"/>
              </a:rPr>
              <a:t>OUR CHURCH IS NOT A SHOWCASE, BUT IS LIKE A HOSPITAL, REACHING LOST PEOPLE WITH THE GOSPEL OF JESUS CHRIST. BAPTIZING THEM, AND TEACHING THEM TO GROW IN GRACE AND REACHING OTHERS WITH THE GOSPEL.</a:t>
            </a:r>
            <a:endParaRPr kumimoji="0" lang="en-US" sz="32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13" name="Rectangle 12"/>
          <p:cNvSpPr/>
          <p:nvPr/>
        </p:nvSpPr>
        <p:spPr>
          <a:xfrm>
            <a:off x="3429000" y="4876800"/>
            <a:ext cx="6248400" cy="584775"/>
          </a:xfrm>
          <a:prstGeom prst="rect">
            <a:avLst/>
          </a:prstGeom>
          <a:solidFill>
            <a:schemeClr val="tx1"/>
          </a:solidFill>
          <a:ln>
            <a:solidFill>
              <a:schemeClr val="tx1"/>
            </a:solidFill>
          </a:ln>
        </p:spPr>
        <p:txBody>
          <a:bodyPr wrap="square">
            <a:spAutoFit/>
          </a:bodyPr>
          <a:lstStyle/>
          <a:p>
            <a:r>
              <a:rPr lang="en-US" sz="3100" b="1" dirty="0" smtClean="0">
                <a:solidFill>
                  <a:schemeClr val="bg1"/>
                </a:solidFill>
                <a:latin typeface="Arial Black" pitchFamily="34" charset="0"/>
              </a:rPr>
              <a:t>Count on it, it will happen.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762000"/>
            <a:ext cx="8686800" cy="2819400"/>
          </a:xfrm>
          <a:prstGeom prst="rect">
            <a:avLst/>
          </a:prstGeom>
          <a:solidFill>
            <a:srgbClr val="FFFF00"/>
          </a:solidFill>
          <a:ln>
            <a:solidFill>
              <a:schemeClr val="tx1"/>
            </a:solidFill>
          </a:ln>
        </p:spPr>
        <p:txBody>
          <a:bodyPr vert="horz" lIns="91440" tIns="45720" rIns="91440" bIns="45720" rtlCol="0">
            <a:noAutofit/>
          </a:bodyPr>
          <a:lstStyle/>
          <a:p>
            <a:r>
              <a:rPr lang="en-US" sz="3600" dirty="0" smtClean="0">
                <a:latin typeface="Arial Black" pitchFamily="34" charset="0"/>
              </a:rPr>
              <a:t>Eph. 4:24……32 “And be ye kind one to another, tenderhearted, forgiving one another, even as God for Christ's sake hath forgiven you.” </a:t>
            </a:r>
          </a:p>
          <a:p>
            <a:pPr marL="742950" lvl="0" indent="-742950">
              <a:spcBef>
                <a:spcPct val="0"/>
              </a:spcBef>
            </a:pPr>
            <a:endParaRPr lang="en-US" sz="3600" dirty="0" smtClean="0">
              <a:latin typeface="Arial Black" pitchFamily="34" charset="0"/>
            </a:endParaRPr>
          </a:p>
        </p:txBody>
      </p:sp>
      <p:sp>
        <p:nvSpPr>
          <p:cNvPr id="10" name="Content Placeholder 2"/>
          <p:cNvSpPr txBox="1">
            <a:spLocks/>
          </p:cNvSpPr>
          <p:nvPr/>
        </p:nvSpPr>
        <p:spPr>
          <a:xfrm>
            <a:off x="0" y="3657600"/>
            <a:ext cx="9144000" cy="457200"/>
          </a:xfrm>
          <a:prstGeom prst="rect">
            <a:avLst/>
          </a:prstGeom>
        </p:spPr>
        <p:txBody>
          <a:bodyPr vert="horz" lIns="91440" tIns="45720" rIns="91440" bIns="45720" rtlCol="0">
            <a:noAutofit/>
          </a:bodyPr>
          <a:lstStyle/>
          <a:p>
            <a:pPr marL="342900" lvl="0" indent="-342900">
              <a:spcBef>
                <a:spcPct val="20000"/>
              </a:spcBef>
              <a:defRPr/>
            </a:pPr>
            <a:r>
              <a:rPr lang="en-US" sz="3200" b="1" dirty="0" smtClean="0"/>
              <a:t>When you are offended: </a:t>
            </a:r>
            <a:r>
              <a:rPr lang="en-US" sz="3200" b="1" dirty="0" smtClean="0">
                <a:latin typeface="Arial Black" pitchFamily="34" charset="0"/>
              </a:rPr>
              <a:t>“</a:t>
            </a:r>
            <a:r>
              <a:rPr lang="en-US" sz="3200" dirty="0" smtClean="0">
                <a:latin typeface="Arial Black" pitchFamily="34" charset="0"/>
              </a:rPr>
              <a:t>forgive one another”</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Subtitle 2"/>
          <p:cNvSpPr txBox="1">
            <a:spLocks/>
          </p:cNvSpPr>
          <p:nvPr/>
        </p:nvSpPr>
        <p:spPr>
          <a:xfrm>
            <a:off x="228600" y="76200"/>
            <a:ext cx="8686800" cy="533400"/>
          </a:xfrm>
          <a:prstGeom prst="rect">
            <a:avLst/>
          </a:prstGeom>
          <a:solidFill>
            <a:schemeClr val="bg1"/>
          </a:solidFill>
          <a:ln>
            <a:noFill/>
          </a:ln>
        </p:spPr>
        <p:txBody>
          <a:bodyPr vert="horz" lIns="91440" tIns="45720" rIns="91440" bIns="45720" rtlCol="0">
            <a:noAutofit/>
          </a:bodyPr>
          <a:lstStyle/>
          <a:p>
            <a:pPr marL="742950" lvl="0" indent="-742950" algn="ctr">
              <a:spcBef>
                <a:spcPct val="0"/>
              </a:spcBef>
            </a:pPr>
            <a:r>
              <a:rPr lang="en-US" sz="3600" dirty="0" smtClean="0">
                <a:latin typeface="Arial Black" pitchFamily="34" charset="0"/>
              </a:rPr>
              <a:t>THIS IS WHAT WE SHOULD DO:</a:t>
            </a:r>
          </a:p>
        </p:txBody>
      </p:sp>
      <p:sp>
        <p:nvSpPr>
          <p:cNvPr id="14" name="Content Placeholder 2"/>
          <p:cNvSpPr txBox="1">
            <a:spLocks/>
          </p:cNvSpPr>
          <p:nvPr/>
        </p:nvSpPr>
        <p:spPr>
          <a:xfrm>
            <a:off x="0" y="4267200"/>
            <a:ext cx="9144000" cy="1066800"/>
          </a:xfrm>
          <a:prstGeom prst="rect">
            <a:avLst/>
          </a:prstGeom>
        </p:spPr>
        <p:txBody>
          <a:bodyPr vert="horz" lIns="91440" tIns="45720" rIns="91440" bIns="45720" rtlCol="0">
            <a:noAutofit/>
          </a:bodyPr>
          <a:lstStyle/>
          <a:p>
            <a:pPr marL="342900" lvl="0" indent="-342900">
              <a:spcBef>
                <a:spcPct val="20000"/>
              </a:spcBef>
              <a:defRPr/>
            </a:pPr>
            <a:r>
              <a:rPr lang="en-US" sz="3200" b="1" dirty="0" smtClean="0"/>
              <a:t>How do we forgive? </a:t>
            </a:r>
            <a:r>
              <a:rPr lang="en-US" sz="3200" b="1" dirty="0" smtClean="0">
                <a:latin typeface="Arial Black" pitchFamily="34" charset="0"/>
              </a:rPr>
              <a:t>“</a:t>
            </a:r>
            <a:r>
              <a:rPr lang="en-US" sz="3200" dirty="0" smtClean="0">
                <a:latin typeface="Arial Black" pitchFamily="34" charset="0"/>
              </a:rPr>
              <a:t>even as God for Christ's sake hath forgiven you.”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0" y="5410200"/>
            <a:ext cx="9144000" cy="533400"/>
          </a:xfrm>
          <a:prstGeom prst="rect">
            <a:avLst/>
          </a:prstGeom>
        </p:spPr>
        <p:txBody>
          <a:bodyPr vert="horz" lIns="91440" tIns="45720" rIns="91440" bIns="45720" rtlCol="0">
            <a:noAutofit/>
          </a:bodyPr>
          <a:lstStyle/>
          <a:p>
            <a:pPr marL="342900" lvl="0" indent="-342900">
              <a:spcBef>
                <a:spcPct val="20000"/>
              </a:spcBef>
              <a:defRPr/>
            </a:pPr>
            <a:r>
              <a:rPr lang="en-US" sz="3200" b="1" dirty="0" smtClean="0"/>
              <a:t>How does Christ forgive you?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152400" y="5997714"/>
            <a:ext cx="4344459" cy="707886"/>
          </a:xfrm>
          <a:prstGeom prst="rect">
            <a:avLst/>
          </a:prstGeom>
          <a:solidFill>
            <a:schemeClr val="accent1">
              <a:lumMod val="75000"/>
            </a:schemeClr>
          </a:solidFill>
        </p:spPr>
        <p:txBody>
          <a:bodyPr wrap="none">
            <a:spAutoFit/>
          </a:bodyPr>
          <a:lstStyle/>
          <a:p>
            <a:r>
              <a:rPr lang="en-US" sz="4000" b="1" dirty="0" smtClean="0">
                <a:solidFill>
                  <a:srgbClr val="FFFF00"/>
                </a:solidFill>
                <a:effectLst>
                  <a:outerShdw blurRad="38100" dist="38100" dir="2700000" algn="tl">
                    <a:srgbClr val="000000">
                      <a:alpha val="43137"/>
                    </a:srgbClr>
                  </a:outerShdw>
                </a:effectLst>
                <a:latin typeface="Arial Black" pitchFamily="34" charset="0"/>
              </a:rPr>
              <a:t>1. Immediately</a:t>
            </a:r>
            <a:endParaRPr lang="en-US" sz="4000" dirty="0">
              <a:solidFill>
                <a:srgbClr val="FFFF00"/>
              </a:solidFill>
              <a:effectLst>
                <a:outerShdw blurRad="38100" dist="38100" dir="2700000" algn="tl">
                  <a:srgbClr val="000000">
                    <a:alpha val="43137"/>
                  </a:srgbClr>
                </a:outerShdw>
              </a:effectLst>
              <a:latin typeface="Arial Black" pitchFamily="34" charset="0"/>
            </a:endParaRPr>
          </a:p>
        </p:txBody>
      </p:sp>
      <p:sp>
        <p:nvSpPr>
          <p:cNvPr id="18" name="Rectangle 17"/>
          <p:cNvSpPr/>
          <p:nvPr/>
        </p:nvSpPr>
        <p:spPr>
          <a:xfrm>
            <a:off x="4647141" y="6019800"/>
            <a:ext cx="4039054" cy="707886"/>
          </a:xfrm>
          <a:prstGeom prst="rect">
            <a:avLst/>
          </a:prstGeom>
          <a:solidFill>
            <a:schemeClr val="accent1">
              <a:lumMod val="75000"/>
            </a:schemeClr>
          </a:solidFill>
        </p:spPr>
        <p:txBody>
          <a:bodyPr wrap="none">
            <a:spAutoFit/>
          </a:bodyPr>
          <a:lstStyle/>
          <a:p>
            <a:r>
              <a:rPr lang="en-US" sz="4000" b="1" dirty="0" smtClean="0">
                <a:solidFill>
                  <a:srgbClr val="FFFF00"/>
                </a:solidFill>
                <a:effectLst>
                  <a:outerShdw blurRad="38100" dist="38100" dir="2700000" algn="tl">
                    <a:srgbClr val="000000">
                      <a:alpha val="43137"/>
                    </a:srgbClr>
                  </a:outerShdw>
                </a:effectLst>
                <a:latin typeface="Arial Black" pitchFamily="34" charset="0"/>
              </a:rPr>
              <a:t>2. Completely</a:t>
            </a:r>
            <a:endParaRPr lang="en-US" sz="4000" dirty="0">
              <a:solidFill>
                <a:srgbClr val="FFFF00"/>
              </a:solidFill>
              <a:effectLst>
                <a:outerShdw blurRad="38100" dist="38100" dir="2700000" algn="tl">
                  <a:srgbClr val="000000">
                    <a:alpha val="43137"/>
                  </a:srgbClr>
                </a:outerShdw>
              </a:effectLst>
              <a:latin typeface="Arial Black" pitchFamily="34" charset="0"/>
            </a:endParaRPr>
          </a:p>
        </p:txBody>
      </p:sp>
      <p:cxnSp>
        <p:nvCxnSpPr>
          <p:cNvPr id="11" name="Straight Connector 10"/>
          <p:cNvCxnSpPr/>
          <p:nvPr/>
        </p:nvCxnSpPr>
        <p:spPr>
          <a:xfrm>
            <a:off x="381000" y="2438400"/>
            <a:ext cx="51816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2436812"/>
            <a:ext cx="18288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 y="2971800"/>
            <a:ext cx="64770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 y="3505200"/>
            <a:ext cx="30480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linds(vertical)">
                                      <p:cBhvr>
                                        <p:cTn id="7" dur="500"/>
                                        <p:tgtEl>
                                          <p:spTgt spid="15">
                                            <p:bg/>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1"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ox(ou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grpId="1"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ou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0" grpId="0"/>
      <p:bldP spid="15" grpId="0" build="allAtOnce" animBg="1"/>
      <p:bldP spid="14" grpId="0"/>
      <p:bldP spid="16" grpId="0"/>
      <p:bldP spid="17" grpId="1" animBg="1"/>
      <p:bldP spid="1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676400"/>
            <a:ext cx="9144000" cy="1066800"/>
          </a:xfrm>
          <a:prstGeom prst="rect">
            <a:avLst/>
          </a:prstGeom>
          <a:solidFill>
            <a:schemeClr val="accent1">
              <a:lumMod val="5000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1. </a:t>
            </a: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We have</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started in Genesis 3:15</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aseline="0" dirty="0" smtClean="0">
                <a:solidFill>
                  <a:schemeClr val="bg1"/>
                </a:solidFill>
                <a:latin typeface="Arial Black" pitchFamily="34" charset="0"/>
              </a:rPr>
              <a:t>The</a:t>
            </a:r>
            <a:r>
              <a:rPr lang="en-US" sz="3200" dirty="0" smtClean="0">
                <a:solidFill>
                  <a:schemeClr val="bg1"/>
                </a:solidFill>
                <a:latin typeface="Arial Black" pitchFamily="34" charset="0"/>
              </a:rPr>
              <a:t> Promise Given</a:t>
            </a: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6" name="Subtitle 3"/>
          <p:cNvSpPr txBox="1">
            <a:spLocks/>
          </p:cNvSpPr>
          <p:nvPr/>
        </p:nvSpPr>
        <p:spPr>
          <a:xfrm>
            <a:off x="0" y="0"/>
            <a:ext cx="9144000" cy="1676400"/>
          </a:xfrm>
          <a:prstGeom prst="rect">
            <a:avLst/>
          </a:prstGeom>
          <a:blipFill>
            <a:blip r:embed="rId2"/>
            <a:tile tx="0" ty="0" sx="100000" sy="100000" flip="none" algn="tl"/>
          </a:blipFill>
        </p:spPr>
        <p:txBody>
          <a:bodyPr vert="horz" lIns="91440" tIns="45720" rIns="91440" bIns="45720" rtlCol="0">
            <a:noAutofit/>
          </a:bodyPr>
          <a:lstStyle/>
          <a:p>
            <a:pPr algn="ctr"/>
            <a:r>
              <a:rPr lang="en-US" sz="3600" b="1" i="1" dirty="0" smtClean="0">
                <a:solidFill>
                  <a:srgbClr val="FFFF00"/>
                </a:solidFill>
                <a:latin typeface="Arial Black" pitchFamily="34" charset="0"/>
              </a:rPr>
              <a:t>“Faithful to the</a:t>
            </a:r>
          </a:p>
          <a:p>
            <a:pPr algn="ctr"/>
            <a:r>
              <a:rPr lang="en-US" sz="3600" b="1" i="1" dirty="0" smtClean="0">
                <a:solidFill>
                  <a:srgbClr val="FFFF00"/>
                </a:solidFill>
                <a:latin typeface="Arial Black" pitchFamily="34" charset="0"/>
              </a:rPr>
              <a:t>Old Fashion</a:t>
            </a:r>
          </a:p>
          <a:p>
            <a:pPr algn="ctr"/>
            <a:r>
              <a:rPr lang="en-US" sz="3600" b="1" i="1" dirty="0" smtClean="0">
                <a:solidFill>
                  <a:srgbClr val="FFFF00"/>
                </a:solidFill>
                <a:latin typeface="Arial Black" pitchFamily="34" charset="0"/>
              </a:rPr>
              <a:t>Method of Missions”</a:t>
            </a:r>
            <a:endParaRPr lang="en-US" sz="3600" b="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1" name="Content Placeholder 2"/>
          <p:cNvSpPr txBox="1">
            <a:spLocks/>
          </p:cNvSpPr>
          <p:nvPr/>
        </p:nvSpPr>
        <p:spPr>
          <a:xfrm>
            <a:off x="0" y="2819400"/>
            <a:ext cx="9144000" cy="1066800"/>
          </a:xfrm>
          <a:prstGeom prst="rect">
            <a:avLst/>
          </a:prstGeom>
          <a:solidFill>
            <a:schemeClr val="accent1">
              <a:lumMod val="5000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2. </a:t>
            </a: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We have</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gone to Matthew 1:18 &amp; 21</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aseline="0" dirty="0" smtClean="0">
                <a:solidFill>
                  <a:schemeClr val="bg1"/>
                </a:solidFill>
                <a:latin typeface="Arial Black" pitchFamily="34" charset="0"/>
              </a:rPr>
              <a:t>The</a:t>
            </a:r>
            <a:r>
              <a:rPr lang="en-US" sz="3200" dirty="0" smtClean="0">
                <a:solidFill>
                  <a:schemeClr val="bg1"/>
                </a:solidFill>
                <a:latin typeface="Arial Black" pitchFamily="34" charset="0"/>
              </a:rPr>
              <a:t> Promise Fulfilled</a:t>
            </a: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13" name="Content Placeholder 2"/>
          <p:cNvSpPr txBox="1">
            <a:spLocks/>
          </p:cNvSpPr>
          <p:nvPr/>
        </p:nvSpPr>
        <p:spPr>
          <a:xfrm>
            <a:off x="0" y="3962400"/>
            <a:ext cx="9144000" cy="1066800"/>
          </a:xfrm>
          <a:prstGeom prst="rect">
            <a:avLst/>
          </a:prstGeom>
          <a:solidFill>
            <a:schemeClr val="accent1">
              <a:lumMod val="5000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3. </a:t>
            </a: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We have</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gone to Mark 1:16-20</a:t>
            </a:r>
          </a:p>
          <a:p>
            <a:pPr marL="342900" indent="-342900" algn="ctr">
              <a:spcBef>
                <a:spcPct val="20000"/>
              </a:spcBef>
              <a:defRPr/>
            </a:pPr>
            <a:r>
              <a:rPr lang="en-US" sz="3200" dirty="0" smtClean="0">
                <a:solidFill>
                  <a:schemeClr val="bg1"/>
                </a:solidFill>
                <a:latin typeface="Arial Black" pitchFamily="34" charset="0"/>
              </a:rPr>
              <a:t>The Disciples Are Picked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14" name="Content Placeholder 2"/>
          <p:cNvSpPr txBox="1">
            <a:spLocks/>
          </p:cNvSpPr>
          <p:nvPr/>
        </p:nvSpPr>
        <p:spPr>
          <a:xfrm>
            <a:off x="0" y="5105400"/>
            <a:ext cx="9144000" cy="1828800"/>
          </a:xfrm>
          <a:prstGeom prst="rect">
            <a:avLst/>
          </a:prstGeom>
          <a:solidFill>
            <a:schemeClr val="accent1">
              <a:lumMod val="50000"/>
            </a:schemeClr>
          </a:solidFill>
        </p:spPr>
        <p:txBody>
          <a:bodyPr vert="horz" lIns="91440" tIns="45720" rIns="91440" bIns="45720" rtlCol="0">
            <a:noAutofit/>
          </a:bodyPr>
          <a:lstStyle/>
          <a:p>
            <a:pPr marL="342900" indent="-342900" algn="ctr">
              <a:spcBef>
                <a:spcPct val="20000"/>
              </a:spcBef>
              <a:defRPr/>
            </a:pPr>
            <a:r>
              <a:rPr lang="en-US" sz="3200" b="1" dirty="0" smtClean="0">
                <a:solidFill>
                  <a:schemeClr val="bg1"/>
                </a:solidFill>
                <a:latin typeface="Arial Black" pitchFamily="34" charset="0"/>
              </a:rPr>
              <a:t>4. </a:t>
            </a:r>
            <a:r>
              <a:rPr lang="en-US" sz="3200" b="1" dirty="0" smtClean="0">
                <a:solidFill>
                  <a:srgbClr val="FFFF00"/>
                </a:solidFill>
                <a:latin typeface="Arial Black" pitchFamily="34" charset="0"/>
              </a:rPr>
              <a:t>WE HAVE A MANDATE FROM JESUS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Matthew 28:19-20</a:t>
            </a:r>
          </a:p>
          <a:p>
            <a:pPr marL="342900" indent="-342900" algn="ctr">
              <a:spcBef>
                <a:spcPct val="20000"/>
              </a:spcBef>
              <a:defRPr/>
            </a:pPr>
            <a:r>
              <a:rPr lang="en-US" sz="3200" dirty="0" smtClean="0">
                <a:solidFill>
                  <a:schemeClr val="bg1"/>
                </a:solidFill>
                <a:latin typeface="Arial Black" pitchFamily="34" charset="0"/>
              </a:rPr>
              <a:t>The Great Commission - GO</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9">
                                            <p:bg/>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1">
                                            <p:bg/>
                                          </p:spTgt>
                                        </p:tgtEl>
                                        <p:attrNameLst>
                                          <p:attrName>style.visibility</p:attrName>
                                        </p:attrNameLst>
                                      </p:cBhvr>
                                      <p:to>
                                        <p:strVal val="visible"/>
                                      </p:to>
                                    </p:set>
                                    <p:anim calcmode="lin" valueType="num">
                                      <p:cBhvr additive="base">
                                        <p:cTn id="26"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27" dur="500" fill="hold"/>
                                        <p:tgtEl>
                                          <p:spTgt spid="11">
                                            <p:bg/>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 calcmode="lin" valueType="num">
                                      <p:cBhvr additive="base">
                                        <p:cTn id="34"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
                                            <p:bg/>
                                          </p:spTgt>
                                        </p:tgtEl>
                                        <p:attrNameLst>
                                          <p:attrName>style.visibility</p:attrName>
                                        </p:attrNameLst>
                                      </p:cBhvr>
                                      <p:to>
                                        <p:strVal val="visible"/>
                                      </p:to>
                                    </p:set>
                                    <p:anim calcmode="lin" valueType="num">
                                      <p:cBhvr additive="base">
                                        <p:cTn id="40"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41" dur="500" fill="hold"/>
                                        <p:tgtEl>
                                          <p:spTgt spid="13">
                                            <p:bg/>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3">
                                            <p:txEl>
                                              <p:pRg st="1" end="1"/>
                                            </p:txEl>
                                          </p:spTgt>
                                        </p:tgtEl>
                                        <p:attrNameLst>
                                          <p:attrName>style.visibility</p:attrName>
                                        </p:attrNameLst>
                                      </p:cBhvr>
                                      <p:to>
                                        <p:strVal val="visible"/>
                                      </p:to>
                                    </p:set>
                                    <p:anim calcmode="lin" valueType="num">
                                      <p:cBhvr additive="base">
                                        <p:cTn id="48"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
                                            <p:bg/>
                                          </p:spTgt>
                                        </p:tgtEl>
                                        <p:attrNameLst>
                                          <p:attrName>style.visibility</p:attrName>
                                        </p:attrNameLst>
                                      </p:cBhvr>
                                      <p:to>
                                        <p:strVal val="visible"/>
                                      </p:to>
                                    </p:set>
                                    <p:anim calcmode="lin" valueType="num">
                                      <p:cBhvr additive="base">
                                        <p:cTn id="54"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55" dur="500" fill="hold"/>
                                        <p:tgtEl>
                                          <p:spTgt spid="14">
                                            <p:bg/>
                                          </p:spTgt>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 calcmode="lin" valueType="num">
                                      <p:cBhvr additive="base">
                                        <p:cTn id="62"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4">
                                            <p:txEl>
                                              <p:pRg st="1" end="1"/>
                                            </p:txEl>
                                          </p:spTgt>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4">
                                            <p:txEl>
                                              <p:pRg st="2" end="2"/>
                                            </p:txEl>
                                          </p:spTgt>
                                        </p:tgtEl>
                                        <p:attrNameLst>
                                          <p:attrName>style.visibility</p:attrName>
                                        </p:attrNameLst>
                                      </p:cBhvr>
                                      <p:to>
                                        <p:strVal val="visible"/>
                                      </p:to>
                                    </p:set>
                                    <p:anim calcmode="lin" valueType="num">
                                      <p:cBhvr additive="base">
                                        <p:cTn id="66"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6" grpId="0" animBg="1"/>
      <p:bldP spid="11" grpId="0" build="allAtOnce" animBg="1"/>
      <p:bldP spid="13" grpId="0" build="allAtOnce" animBg="1"/>
      <p:bldP spid="14"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76200"/>
            <a:ext cx="8610600" cy="584775"/>
          </a:xfrm>
          <a:prstGeom prst="rect">
            <a:avLst/>
          </a:prstGeom>
          <a:solidFill>
            <a:srgbClr val="FFFF00"/>
          </a:solidFill>
          <a:ln w="38100">
            <a:solidFill>
              <a:srgbClr val="FF0000"/>
            </a:solidFill>
          </a:ln>
        </p:spPr>
        <p:txBody>
          <a:bodyPr wrap="square">
            <a:spAutoFit/>
          </a:bodyPr>
          <a:lstStyle/>
          <a:p>
            <a:pPr algn="ctr"/>
            <a:r>
              <a:rPr lang="en-US" sz="3200" b="1" dirty="0" smtClean="0">
                <a:latin typeface="Arial Black" pitchFamily="34" charset="0"/>
              </a:rPr>
              <a:t>WE HAVE A MANDATE FROM JESUS</a:t>
            </a:r>
          </a:p>
        </p:txBody>
      </p:sp>
      <p:sp>
        <p:nvSpPr>
          <p:cNvPr id="10" name="Subtitle 2"/>
          <p:cNvSpPr txBox="1">
            <a:spLocks/>
          </p:cNvSpPr>
          <p:nvPr/>
        </p:nvSpPr>
        <p:spPr>
          <a:xfrm>
            <a:off x="228600" y="762000"/>
            <a:ext cx="8686800" cy="25908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Mat 28:19  </a:t>
            </a:r>
            <a:r>
              <a:rPr lang="en-US" sz="4000" b="1" dirty="0" smtClean="0">
                <a:solidFill>
                  <a:schemeClr val="bg1"/>
                </a:solidFill>
                <a:latin typeface="Arial" pitchFamily="34" charset="0"/>
                <a:cs typeface="Arial" pitchFamily="34" charset="0"/>
              </a:rPr>
              <a:t>“Go ye therefore, and teach all nations, baptizing them in the name of the Father, and of the Son, and of the Holy Ghost: </a:t>
            </a:r>
          </a:p>
          <a:p>
            <a:pPr lvl="0" algn="ctr">
              <a:spcBef>
                <a:spcPct val="0"/>
              </a:spcBef>
            </a:pPr>
            <a:endParaRPr lang="en-US" sz="4000" dirty="0" smtClean="0">
              <a:solidFill>
                <a:schemeClr val="bg1"/>
              </a:solidFill>
              <a:latin typeface="Arial Black" pitchFamily="34" charset="0"/>
            </a:endParaRPr>
          </a:p>
        </p:txBody>
      </p:sp>
      <p:sp>
        <p:nvSpPr>
          <p:cNvPr id="6" name="Subtitle 2"/>
          <p:cNvSpPr txBox="1">
            <a:spLocks/>
          </p:cNvSpPr>
          <p:nvPr/>
        </p:nvSpPr>
        <p:spPr>
          <a:xfrm>
            <a:off x="228600" y="3352800"/>
            <a:ext cx="8686800" cy="33528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Verse 20  </a:t>
            </a:r>
            <a:r>
              <a:rPr lang="en-US" sz="4000" b="1" dirty="0" smtClean="0">
                <a:solidFill>
                  <a:schemeClr val="bg1"/>
                </a:solidFill>
                <a:latin typeface="Arial" pitchFamily="34" charset="0"/>
                <a:cs typeface="Arial" pitchFamily="34" charset="0"/>
              </a:rPr>
              <a:t>Teaching them to observe all things whatsoever I have commanded you: and, lo, I am with you alway, </a:t>
            </a:r>
            <a:r>
              <a:rPr lang="en-US" sz="4000" b="1" i="1" dirty="0" smtClean="0">
                <a:solidFill>
                  <a:schemeClr val="bg1"/>
                </a:solidFill>
                <a:latin typeface="Arial" pitchFamily="34" charset="0"/>
                <a:cs typeface="Arial" pitchFamily="34" charset="0"/>
              </a:rPr>
              <a:t>even unto the end of the world. Amen.” </a:t>
            </a:r>
          </a:p>
          <a:p>
            <a:pPr lvl="0" algn="ctr">
              <a:spcBef>
                <a:spcPct val="0"/>
              </a:spcBef>
            </a:pPr>
            <a:endParaRPr lang="en-US" sz="40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54162"/>
          </a:xfrm>
        </p:spPr>
        <p:txBody>
          <a:bodyPr>
            <a:normAutofit/>
          </a:bodyPr>
          <a:lstStyle/>
          <a:p>
            <a:r>
              <a:rPr lang="en-US" sz="3800" dirty="0" smtClean="0">
                <a:solidFill>
                  <a:srgbClr val="C00000"/>
                </a:solidFill>
                <a:effectLst>
                  <a:outerShdw blurRad="38100" dist="38100" dir="2700000" algn="tl">
                    <a:srgbClr val="000000">
                      <a:alpha val="43137"/>
                    </a:srgbClr>
                  </a:outerShdw>
                </a:effectLst>
                <a:latin typeface="Arial Black" pitchFamily="34" charset="0"/>
              </a:rPr>
              <a:t>The theme of this Missions Conference is</a:t>
            </a:r>
            <a:endParaRPr lang="en-US" sz="3800" dirty="0">
              <a:solidFill>
                <a:srgbClr val="C00000"/>
              </a:solidFill>
              <a:effectLst>
                <a:outerShdw blurRad="38100" dist="38100" dir="2700000" algn="tl">
                  <a:srgbClr val="000000">
                    <a:alpha val="43137"/>
                  </a:srgbClr>
                </a:outerShdw>
              </a:effectLst>
              <a:latin typeface="Arial Black" pitchFamily="34" charset="0"/>
            </a:endParaRPr>
          </a:p>
        </p:txBody>
      </p:sp>
      <p:sp>
        <p:nvSpPr>
          <p:cNvPr id="4" name="Subtitle 3"/>
          <p:cNvSpPr txBox="1">
            <a:spLocks/>
          </p:cNvSpPr>
          <p:nvPr/>
        </p:nvSpPr>
        <p:spPr>
          <a:xfrm>
            <a:off x="76200" y="1371600"/>
            <a:ext cx="8991600" cy="2514600"/>
          </a:xfrm>
          <a:prstGeom prst="rect">
            <a:avLst/>
          </a:prstGeom>
          <a:blipFill>
            <a:blip r:embed="rId2"/>
            <a:tile tx="0" ty="0" sx="100000" sy="100000" flip="none" algn="tl"/>
          </a:blipFill>
        </p:spPr>
        <p:txBody>
          <a:bodyPr vert="horz" lIns="91440" tIns="45720" rIns="91440" bIns="45720" rtlCol="0">
            <a:noAutofit/>
          </a:bodyPr>
          <a:lstStyle/>
          <a:p>
            <a:pPr algn="ctr"/>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3"/>
          <p:cNvSpPr txBox="1">
            <a:spLocks/>
          </p:cNvSpPr>
          <p:nvPr/>
        </p:nvSpPr>
        <p:spPr>
          <a:xfrm>
            <a:off x="76200" y="1371600"/>
            <a:ext cx="8991600" cy="1524000"/>
          </a:xfrm>
          <a:prstGeom prst="rect">
            <a:avLst/>
          </a:prstGeom>
          <a:blipFill>
            <a:blip r:embed="rId2"/>
            <a:tile tx="0" ty="0" sx="100000" sy="100000" flip="none" algn="tl"/>
          </a:blipFill>
        </p:spPr>
        <p:txBody>
          <a:bodyPr vert="horz" lIns="91440" tIns="45720" rIns="91440" bIns="45720" rtlCol="0">
            <a:noAutofit/>
          </a:bodyPr>
          <a:lstStyle/>
          <a:p>
            <a:pPr algn="ctr"/>
            <a:r>
              <a:rPr lang="en-US" sz="5400" b="1" i="1" dirty="0" smtClean="0">
                <a:solidFill>
                  <a:srgbClr val="FFFF00"/>
                </a:solidFill>
                <a:latin typeface="Arial Black" pitchFamily="34" charset="0"/>
              </a:rPr>
              <a:t>“Faithful to the</a:t>
            </a:r>
          </a:p>
          <a:p>
            <a:pPr algn="ctr"/>
            <a:r>
              <a:rPr lang="en-US" sz="5400" b="1" i="1" dirty="0" smtClean="0">
                <a:solidFill>
                  <a:srgbClr val="FFFF00"/>
                </a:solidFill>
                <a:latin typeface="Arial Black" pitchFamily="34" charset="0"/>
              </a:rPr>
              <a:t>Old Fashion</a:t>
            </a:r>
          </a:p>
          <a:p>
            <a:pPr algn="ctr"/>
            <a:r>
              <a:rPr lang="en-US" sz="5400" b="1" i="1" dirty="0" smtClean="0">
                <a:solidFill>
                  <a:srgbClr val="FFFF00"/>
                </a:solidFill>
                <a:latin typeface="Arial Black" pitchFamily="34" charset="0"/>
              </a:rPr>
              <a:t>Method of Missions”</a:t>
            </a:r>
            <a:endParaRPr lang="en-US" sz="5400" b="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Title 1"/>
          <p:cNvSpPr txBox="1">
            <a:spLocks/>
          </p:cNvSpPr>
          <p:nvPr/>
        </p:nvSpPr>
        <p:spPr>
          <a:xfrm>
            <a:off x="457200" y="37338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Or</a:t>
            </a:r>
            <a:r>
              <a:rPr kumimoji="0" lang="en-US" sz="3800" b="0"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 could I say this?</a:t>
            </a:r>
            <a:endParaRPr kumimoji="0" lang="en-US" sz="3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7" name="Title 1"/>
          <p:cNvSpPr txBox="1">
            <a:spLocks/>
          </p:cNvSpPr>
          <p:nvPr/>
        </p:nvSpPr>
        <p:spPr>
          <a:xfrm>
            <a:off x="0" y="4495800"/>
            <a:ext cx="9144000" cy="236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effectLst>
                  <a:outerShdw blurRad="38100" dist="38100" dir="2700000" algn="tl">
                    <a:srgbClr val="000000">
                      <a:alpha val="43137"/>
                    </a:srgbClr>
                  </a:outerShdw>
                </a:effectLst>
                <a:uLnTx/>
                <a:uFillTx/>
                <a:latin typeface="Arial Black" pitchFamily="34" charset="0"/>
                <a:ea typeface="+mj-ea"/>
                <a:cs typeface="+mj-cs"/>
              </a:rPr>
              <a:t>“Let us get back to being</a:t>
            </a:r>
            <a:r>
              <a:rPr kumimoji="0" lang="en-US" sz="4000" b="0" i="0" u="none" strike="noStrike" kern="1200" cap="none" spc="0" normalizeH="0" noProof="0" dirty="0" smtClean="0">
                <a:ln>
                  <a:noFill/>
                </a:ln>
                <a:effectLst>
                  <a:outerShdw blurRad="38100" dist="38100" dir="2700000" algn="tl">
                    <a:srgbClr val="000000">
                      <a:alpha val="43137"/>
                    </a:srgbClr>
                  </a:outerShdw>
                </a:effectLst>
                <a:uLnTx/>
                <a:uFillTx/>
                <a:latin typeface="Arial Black" pitchFamily="34" charset="0"/>
                <a:ea typeface="+mj-ea"/>
                <a:cs typeface="+mj-cs"/>
              </a:rPr>
              <a:t> FAITHFUL TO THE OLD FASHION METHODS OF MISSIONS.”</a:t>
            </a:r>
            <a:endPar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ou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ou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animBg="1"/>
      <p:bldP spid="5" grpId="1" animBg="1"/>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76200"/>
            <a:ext cx="8610600" cy="584775"/>
          </a:xfrm>
          <a:prstGeom prst="rect">
            <a:avLst/>
          </a:prstGeom>
          <a:solidFill>
            <a:srgbClr val="FFFF00"/>
          </a:solidFill>
          <a:ln w="38100">
            <a:solidFill>
              <a:srgbClr val="FF0000"/>
            </a:solidFill>
          </a:ln>
        </p:spPr>
        <p:txBody>
          <a:bodyPr wrap="square">
            <a:spAutoFit/>
          </a:bodyPr>
          <a:lstStyle/>
          <a:p>
            <a:pPr algn="ctr"/>
            <a:r>
              <a:rPr lang="en-US" sz="3200" b="1" dirty="0" smtClean="0">
                <a:latin typeface="Arial Black" pitchFamily="34" charset="0"/>
              </a:rPr>
              <a:t>WE HAVE A PROMISE FROM JESUS</a:t>
            </a:r>
          </a:p>
        </p:txBody>
      </p:sp>
      <p:sp>
        <p:nvSpPr>
          <p:cNvPr id="10" name="Subtitle 2"/>
          <p:cNvSpPr txBox="1">
            <a:spLocks/>
          </p:cNvSpPr>
          <p:nvPr/>
        </p:nvSpPr>
        <p:spPr>
          <a:xfrm>
            <a:off x="228600" y="762000"/>
            <a:ext cx="8686800" cy="43434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Act 1:8  </a:t>
            </a:r>
            <a:r>
              <a:rPr lang="en-US" sz="4000" b="1" dirty="0" smtClean="0">
                <a:solidFill>
                  <a:schemeClr val="bg1"/>
                </a:solidFill>
                <a:latin typeface="Arial" pitchFamily="34" charset="0"/>
                <a:cs typeface="Arial" pitchFamily="34" charset="0"/>
              </a:rPr>
              <a:t>“But ye shall receive power, after that the Holy Ghost is come upon you: and ye shall be witnesses unto me both in Jerusalem, and in all Judaea, and in Samaria, and unto the uttermost part of the earth.” </a:t>
            </a:r>
          </a:p>
          <a:p>
            <a:endParaRPr lang="en-US" sz="4000" b="1" dirty="0" smtClean="0">
              <a:solidFill>
                <a:schemeClr val="bg1"/>
              </a:solidFill>
              <a:latin typeface="Arial" pitchFamily="34" charset="0"/>
              <a:cs typeface="Arial" pitchFamily="34" charset="0"/>
            </a:endParaRPr>
          </a:p>
          <a:p>
            <a:pPr lvl="0" algn="ctr">
              <a:spcBef>
                <a:spcPct val="0"/>
              </a:spcBef>
            </a:pPr>
            <a:endParaRPr lang="en-US" sz="4000" dirty="0" smtClean="0">
              <a:solidFill>
                <a:schemeClr val="bg1"/>
              </a:solidFill>
              <a:latin typeface="Arial Black" pitchFamily="34" charset="0"/>
            </a:endParaRPr>
          </a:p>
        </p:txBody>
      </p:sp>
      <p:sp>
        <p:nvSpPr>
          <p:cNvPr id="7" name="Subtitle 2"/>
          <p:cNvSpPr txBox="1">
            <a:spLocks/>
          </p:cNvSpPr>
          <p:nvPr/>
        </p:nvSpPr>
        <p:spPr>
          <a:xfrm>
            <a:off x="228600" y="5181600"/>
            <a:ext cx="8686800" cy="15240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     GO here, there, next door, across the street, North, South, East or West.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5859959"/>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JESUS IS COMING SOON!</a:t>
            </a:r>
          </a:p>
        </p:txBody>
      </p:sp>
      <p:sp>
        <p:nvSpPr>
          <p:cNvPr id="10" name="Subtitle 2"/>
          <p:cNvSpPr txBox="1">
            <a:spLocks/>
          </p:cNvSpPr>
          <p:nvPr/>
        </p:nvSpPr>
        <p:spPr>
          <a:xfrm>
            <a:off x="76200" y="0"/>
            <a:ext cx="8991600" cy="3505200"/>
          </a:xfrm>
          <a:prstGeom prst="rect">
            <a:avLst/>
          </a:prstGeom>
          <a:solidFill>
            <a:schemeClr val="tx1"/>
          </a:solidFill>
        </p:spPr>
        <p:txBody>
          <a:bodyPr vert="horz" lIns="91440" tIns="45720" rIns="91440" bIns="45720" rtlCol="0">
            <a:noAutofit/>
          </a:bodyPr>
          <a:lstStyle/>
          <a:p>
            <a:r>
              <a:rPr lang="en-US" sz="3600" dirty="0" smtClean="0">
                <a:solidFill>
                  <a:schemeClr val="bg1"/>
                </a:solidFill>
              </a:rPr>
              <a:t> Acts 1:9  “And when he had spoken these things, while they beheld, he was taken up; and a cloud received him out of their sight. And while they looked stedfastly toward heaven as he went up, behold, two men stood by them in white apparel; Which also said,…. </a:t>
            </a:r>
            <a:endParaRPr lang="en-US" sz="3600" b="1" dirty="0" smtClean="0">
              <a:solidFill>
                <a:schemeClr val="bg1"/>
              </a:solidFill>
              <a:latin typeface="Arial" pitchFamily="34" charset="0"/>
              <a:cs typeface="Arial" pitchFamily="34" charset="0"/>
            </a:endParaRPr>
          </a:p>
          <a:p>
            <a:pPr lvl="0" algn="ctr">
              <a:spcBef>
                <a:spcPct val="0"/>
              </a:spcBef>
            </a:pPr>
            <a:endParaRPr lang="en-US" sz="3600" dirty="0" smtClean="0">
              <a:solidFill>
                <a:schemeClr val="bg1"/>
              </a:solidFill>
              <a:latin typeface="Arial Black" pitchFamily="34" charset="0"/>
            </a:endParaRPr>
          </a:p>
        </p:txBody>
      </p:sp>
      <p:sp>
        <p:nvSpPr>
          <p:cNvPr id="5" name="Subtitle 2"/>
          <p:cNvSpPr txBox="1">
            <a:spLocks/>
          </p:cNvSpPr>
          <p:nvPr/>
        </p:nvSpPr>
        <p:spPr>
          <a:xfrm>
            <a:off x="76200" y="3352800"/>
            <a:ext cx="8991600" cy="2286000"/>
          </a:xfrm>
          <a:prstGeom prst="rect">
            <a:avLst/>
          </a:prstGeom>
          <a:solidFill>
            <a:schemeClr val="tx1"/>
          </a:solidFill>
        </p:spPr>
        <p:txBody>
          <a:bodyPr vert="horz" lIns="91440" tIns="45720" rIns="91440" bIns="45720" rtlCol="0">
            <a:noAutofit/>
          </a:bodyPr>
          <a:lstStyle/>
          <a:p>
            <a:r>
              <a:rPr lang="en-US" sz="3600" dirty="0" smtClean="0">
                <a:solidFill>
                  <a:schemeClr val="bg1"/>
                </a:solidFill>
              </a:rPr>
              <a:t>Ye men of Galilee, why stand ye gazing up into heaven? this same Jesus, which is taken up from you into heaven, shall so come in like manner as ye have seen him go into heaven.” </a:t>
            </a:r>
            <a:endParaRPr lang="en-US" sz="3600" b="1" dirty="0" smtClean="0">
              <a:solidFill>
                <a:schemeClr val="bg1"/>
              </a:solidFill>
              <a:latin typeface="Arial" pitchFamily="34" charset="0"/>
              <a:cs typeface="Arial" pitchFamily="34" charset="0"/>
            </a:endParaRPr>
          </a:p>
          <a:p>
            <a:endParaRPr lang="en-US" sz="3600" b="1" dirty="0" smtClean="0">
              <a:solidFill>
                <a:schemeClr val="bg1"/>
              </a:solidFill>
              <a:latin typeface="Arial" pitchFamily="34" charset="0"/>
              <a:cs typeface="Arial" pitchFamily="34" charset="0"/>
            </a:endParaRPr>
          </a:p>
          <a:p>
            <a:pPr lvl="0" algn="ctr">
              <a:spcBef>
                <a:spcPct val="0"/>
              </a:spcBef>
            </a:pPr>
            <a:endParaRPr lang="en-US" sz="3600" dirty="0" smtClean="0">
              <a:solidFill>
                <a:schemeClr val="bg1"/>
              </a:solidFill>
              <a:latin typeface="Arial Black" pitchFamily="34" charset="0"/>
            </a:endParaRPr>
          </a:p>
        </p:txBody>
      </p:sp>
      <p:cxnSp>
        <p:nvCxnSpPr>
          <p:cNvPr id="8" name="Straight Connector 7"/>
          <p:cNvCxnSpPr/>
          <p:nvPr/>
        </p:nvCxnSpPr>
        <p:spPr>
          <a:xfrm>
            <a:off x="4343400" y="5029200"/>
            <a:ext cx="38100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5561012"/>
            <a:ext cx="13716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 y="111442"/>
            <a:ext cx="8077200" cy="498158"/>
          </a:xfrm>
          <a:prstGeom prst="rect">
            <a:avLst/>
          </a:prstGeom>
          <a:solidFill>
            <a:srgbClr val="FFFF00"/>
          </a:solidFill>
        </p:spPr>
        <p:txBody>
          <a:bodyPr vert="horz" lIns="91440" tIns="45720" rIns="91440" bIns="45720" rtlCol="0" anchor="ctr">
            <a:noAutofit/>
          </a:bodyPr>
          <a:lstStyle/>
          <a:p>
            <a:pPr>
              <a:spcBef>
                <a:spcPct val="0"/>
              </a:spcBef>
            </a:pPr>
            <a:r>
              <a:rPr lang="en-US" sz="3200" dirty="0" smtClean="0">
                <a:solidFill>
                  <a:schemeClr val="tx1">
                    <a:lumMod val="95000"/>
                    <a:lumOff val="5000"/>
                  </a:schemeClr>
                </a:solidFill>
                <a:latin typeface="Arial Black" pitchFamily="34" charset="0"/>
                <a:ea typeface="+mj-ea"/>
                <a:cs typeface="+mj-cs"/>
              </a:rPr>
              <a:t>WHAT ABOUT YOU?</a:t>
            </a:r>
          </a:p>
        </p:txBody>
      </p:sp>
      <p:sp>
        <p:nvSpPr>
          <p:cNvPr id="9" name="Rectangle 8"/>
          <p:cNvSpPr/>
          <p:nvPr/>
        </p:nvSpPr>
        <p:spPr>
          <a:xfrm>
            <a:off x="0" y="2240340"/>
            <a:ext cx="9144000" cy="1323439"/>
          </a:xfrm>
          <a:prstGeom prst="rect">
            <a:avLst/>
          </a:prstGeom>
          <a:solidFill>
            <a:schemeClr val="tx1"/>
          </a:solidFill>
        </p:spPr>
        <p:txBody>
          <a:bodyPr wrap="square">
            <a:spAutoFit/>
          </a:bodyPr>
          <a:lstStyle/>
          <a:p>
            <a:pPr algn="ctr"/>
            <a:r>
              <a:rPr lang="en-US" sz="4000" b="1" dirty="0" smtClean="0">
                <a:solidFill>
                  <a:schemeClr val="bg1"/>
                </a:solidFill>
                <a:latin typeface="Arial" pitchFamily="34" charset="0"/>
                <a:cs typeface="Arial" pitchFamily="34" charset="0"/>
              </a:rPr>
              <a:t>WE KNOW WHAT GOD’S</a:t>
            </a:r>
          </a:p>
          <a:p>
            <a:pPr algn="ctr"/>
            <a:r>
              <a:rPr lang="en-US" sz="4000" b="1" u="sng" dirty="0" smtClean="0">
                <a:solidFill>
                  <a:schemeClr val="bg1"/>
                </a:solidFill>
                <a:latin typeface="Arial" pitchFamily="34" charset="0"/>
                <a:cs typeface="Arial" pitchFamily="34" charset="0"/>
              </a:rPr>
              <a:t>MAIN</a:t>
            </a:r>
            <a:r>
              <a:rPr lang="en-US" sz="3200" b="1" dirty="0" smtClean="0">
                <a:solidFill>
                  <a:schemeClr val="bg1"/>
                </a:solidFill>
                <a:latin typeface="Arial" pitchFamily="34" charset="0"/>
                <a:cs typeface="Arial" pitchFamily="34" charset="0"/>
              </a:rPr>
              <a:t> </a:t>
            </a:r>
            <a:r>
              <a:rPr lang="en-US" sz="4000" b="1" dirty="0" smtClean="0">
                <a:solidFill>
                  <a:schemeClr val="bg1"/>
                </a:solidFill>
                <a:latin typeface="Arial" pitchFamily="34" charset="0"/>
                <a:cs typeface="Arial" pitchFamily="34" charset="0"/>
              </a:rPr>
              <a:t>MISSION IS.</a:t>
            </a:r>
          </a:p>
        </p:txBody>
      </p:sp>
      <p:sp>
        <p:nvSpPr>
          <p:cNvPr id="14" name="Rectangle 13"/>
          <p:cNvSpPr/>
          <p:nvPr/>
        </p:nvSpPr>
        <p:spPr>
          <a:xfrm>
            <a:off x="0" y="3505200"/>
            <a:ext cx="9144000" cy="3046988"/>
          </a:xfrm>
          <a:prstGeom prst="rect">
            <a:avLst/>
          </a:prstGeom>
          <a:solidFill>
            <a:schemeClr val="tx1"/>
          </a:solidFill>
        </p:spPr>
        <p:txBody>
          <a:bodyPr wrap="square">
            <a:spAutoFit/>
          </a:bodyPr>
          <a:lstStyle/>
          <a:p>
            <a:pPr algn="ctr"/>
            <a:r>
              <a:rPr lang="en-US" sz="4800" b="1" dirty="0" smtClean="0">
                <a:solidFill>
                  <a:srgbClr val="FFFF00"/>
                </a:solidFill>
                <a:latin typeface="Arial Black" pitchFamily="34" charset="0"/>
              </a:rPr>
              <a:t>GOD’S MAIN MISSION IS BRINGING PEOPLE INTO</a:t>
            </a:r>
          </a:p>
          <a:p>
            <a:pPr algn="ctr"/>
            <a:r>
              <a:rPr lang="en-US" sz="4800" b="1" dirty="0" smtClean="0">
                <a:solidFill>
                  <a:srgbClr val="FFFF00"/>
                </a:solidFill>
                <a:latin typeface="Arial Black" pitchFamily="34" charset="0"/>
              </a:rPr>
              <a:t>A SAVING RELATIONSHIP WITH JESUS CHRIST.</a:t>
            </a:r>
            <a:endParaRPr lang="en-US" sz="4800" b="1" i="1" dirty="0" smtClean="0">
              <a:solidFill>
                <a:srgbClr val="FFFF00"/>
              </a:solidFill>
              <a:latin typeface="Arial Black" pitchFamily="34" charset="0"/>
            </a:endParaRPr>
          </a:p>
        </p:txBody>
      </p:sp>
      <p:sp>
        <p:nvSpPr>
          <p:cNvPr id="8" name="Title 1"/>
          <p:cNvSpPr txBox="1">
            <a:spLocks/>
          </p:cNvSpPr>
          <p:nvPr/>
        </p:nvSpPr>
        <p:spPr>
          <a:xfrm>
            <a:off x="76200" y="533400"/>
            <a:ext cx="8077200" cy="574358"/>
          </a:xfrm>
          <a:prstGeom prst="rect">
            <a:avLst/>
          </a:prstGeom>
          <a:solidFill>
            <a:srgbClr val="FFFF00"/>
          </a:solidFill>
        </p:spPr>
        <p:txBody>
          <a:bodyPr vert="horz" lIns="91440" tIns="45720" rIns="91440" bIns="45720" rtlCol="0" anchor="ctr">
            <a:noAutofit/>
          </a:bodyPr>
          <a:lstStyle/>
          <a:p>
            <a:pPr>
              <a:spcBef>
                <a:spcPct val="0"/>
              </a:spcBef>
            </a:pPr>
            <a:r>
              <a:rPr lang="en-US" sz="3200" dirty="0" smtClean="0">
                <a:solidFill>
                  <a:schemeClr val="tx1">
                    <a:lumMod val="95000"/>
                    <a:lumOff val="5000"/>
                  </a:schemeClr>
                </a:solidFill>
                <a:latin typeface="Arial Black" pitchFamily="34" charset="0"/>
                <a:ea typeface="+mj-ea"/>
                <a:cs typeface="+mj-cs"/>
              </a:rPr>
              <a:t>WHAT IS YOUR MAIN MISSION?</a:t>
            </a:r>
          </a:p>
        </p:txBody>
      </p:sp>
      <p:sp>
        <p:nvSpPr>
          <p:cNvPr id="15" name="Title 1"/>
          <p:cNvSpPr txBox="1">
            <a:spLocks/>
          </p:cNvSpPr>
          <p:nvPr/>
        </p:nvSpPr>
        <p:spPr>
          <a:xfrm>
            <a:off x="76200" y="1025842"/>
            <a:ext cx="8077200" cy="574358"/>
          </a:xfrm>
          <a:prstGeom prst="rect">
            <a:avLst/>
          </a:prstGeom>
          <a:solidFill>
            <a:srgbClr val="FFFF00"/>
          </a:solidFill>
        </p:spPr>
        <p:txBody>
          <a:bodyPr vert="horz" lIns="91440" tIns="45720" rIns="91440" bIns="45720" rtlCol="0" anchor="ctr">
            <a:noAutofit/>
          </a:bodyPr>
          <a:lstStyle/>
          <a:p>
            <a:pPr>
              <a:spcBef>
                <a:spcPct val="0"/>
              </a:spcBef>
            </a:pPr>
            <a:r>
              <a:rPr lang="en-US" sz="3200" dirty="0" smtClean="0">
                <a:solidFill>
                  <a:schemeClr val="tx1">
                    <a:lumMod val="95000"/>
                    <a:lumOff val="5000"/>
                  </a:schemeClr>
                </a:solidFill>
                <a:latin typeface="Arial Black" pitchFamily="34" charset="0"/>
                <a:ea typeface="+mj-ea"/>
                <a:cs typeface="+mj-cs"/>
              </a:rPr>
              <a:t>WHAT ARE YOU DEDICATED TO?</a:t>
            </a:r>
          </a:p>
        </p:txBody>
      </p:sp>
      <p:sp>
        <p:nvSpPr>
          <p:cNvPr id="16" name="Title 1"/>
          <p:cNvSpPr txBox="1">
            <a:spLocks/>
          </p:cNvSpPr>
          <p:nvPr/>
        </p:nvSpPr>
        <p:spPr>
          <a:xfrm>
            <a:off x="76200" y="1559242"/>
            <a:ext cx="8077200" cy="574358"/>
          </a:xfrm>
          <a:prstGeom prst="rect">
            <a:avLst/>
          </a:prstGeom>
          <a:solidFill>
            <a:srgbClr val="FFFF00"/>
          </a:solidFill>
        </p:spPr>
        <p:txBody>
          <a:bodyPr vert="horz" lIns="91440" tIns="45720" rIns="91440" bIns="45720" rtlCol="0" anchor="ctr">
            <a:noAutofit/>
          </a:bodyPr>
          <a:lstStyle/>
          <a:p>
            <a:pPr>
              <a:spcBef>
                <a:spcPct val="0"/>
              </a:spcBef>
            </a:pPr>
            <a:r>
              <a:rPr lang="en-US" sz="3200" dirty="0" smtClean="0">
                <a:solidFill>
                  <a:schemeClr val="tx1">
                    <a:lumMod val="95000"/>
                    <a:lumOff val="5000"/>
                  </a:schemeClr>
                </a:solidFill>
                <a:latin typeface="Arial Black" pitchFamily="34" charset="0"/>
                <a:ea typeface="+mj-ea"/>
                <a:cs typeface="+mj-cs"/>
              </a:rPr>
              <a:t>WHERE IS YOUR PASSION?</a:t>
            </a:r>
          </a:p>
        </p:txBody>
      </p:sp>
      <p:sp>
        <p:nvSpPr>
          <p:cNvPr id="4098" name="AutoShape 2" descr="Man and woman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0" name="AutoShape 4" descr="Man and woman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2" name="AutoShape 6" descr="Man and woman icon Royalty Free Vector Image - Vecto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3" name="Picture 7" descr="C:\Users\Windows 10\Desktop\man-and-woman-icon-vector-21153246.jpg"/>
          <p:cNvPicPr>
            <a:picLocks noChangeAspect="1" noChangeArrowheads="1"/>
          </p:cNvPicPr>
          <p:nvPr/>
        </p:nvPicPr>
        <p:blipFill>
          <a:blip r:embed="rId2" cstate="print"/>
          <a:srcRect/>
          <a:stretch>
            <a:fillRect/>
          </a:stretch>
        </p:blipFill>
        <p:spPr bwMode="auto">
          <a:xfrm>
            <a:off x="7467600" y="76200"/>
            <a:ext cx="1590675" cy="1981200"/>
          </a:xfrm>
          <a:prstGeom prst="rect">
            <a:avLst/>
          </a:prstGeom>
          <a:noFill/>
        </p:spPr>
      </p:pic>
      <p:sp>
        <p:nvSpPr>
          <p:cNvPr id="13" name="Rectangle 12"/>
          <p:cNvSpPr/>
          <p:nvPr/>
        </p:nvSpPr>
        <p:spPr>
          <a:xfrm>
            <a:off x="7467600" y="1828800"/>
            <a:ext cx="1676400" cy="304800"/>
          </a:xfrm>
          <a:prstGeom prst="rect">
            <a:avLst/>
          </a:prstGeom>
          <a:solidFill>
            <a:schemeClr val="bg1"/>
          </a:solidFill>
          <a:ln>
            <a:solidFill>
              <a:schemeClr val="bg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fade">
                                      <p:cBhvr>
                                        <p:cTn id="11" dur="2000"/>
                                        <p:tgtEl>
                                          <p:spTgt spid="410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4" grpId="0" animBg="1"/>
      <p:bldP spid="8"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txBox="1">
            <a:spLocks/>
          </p:cNvSpPr>
          <p:nvPr/>
        </p:nvSpPr>
        <p:spPr>
          <a:xfrm>
            <a:off x="76200" y="76200"/>
            <a:ext cx="89916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“EVERY HEART WITHOUT CHRIST IS A MISSION FIELD.</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ubtitle 3"/>
          <p:cNvSpPr txBox="1">
            <a:spLocks/>
          </p:cNvSpPr>
          <p:nvPr/>
        </p:nvSpPr>
        <p:spPr>
          <a:xfrm>
            <a:off x="76200" y="1219200"/>
            <a:ext cx="8991600" cy="1143000"/>
          </a:xfrm>
          <a:prstGeom prst="rect">
            <a:avLst/>
          </a:prstGeom>
          <a:blipFill>
            <a:blip r:embed="rId2"/>
            <a:tile tx="0" ty="0" sx="100000" sy="100000" flip="none" algn="tl"/>
          </a:blipFill>
        </p:spPr>
        <p:txBody>
          <a:bodyPr vert="horz" lIns="91440" tIns="45720" rIns="91440" bIns="45720" rtlCol="0">
            <a:no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EVERY HEART WITH CHRIST </a:t>
            </a:r>
          </a:p>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 A MISSIONARY.” </a:t>
            </a:r>
            <a:r>
              <a:rPr lang="en-US" sz="3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(OR SHOULD BE)</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ubtitle 3"/>
          <p:cNvSpPr txBox="1">
            <a:spLocks/>
          </p:cNvSpPr>
          <p:nvPr/>
        </p:nvSpPr>
        <p:spPr>
          <a:xfrm>
            <a:off x="76200" y="2438400"/>
            <a:ext cx="8991600" cy="1600200"/>
          </a:xfrm>
          <a:prstGeom prst="rect">
            <a:avLst/>
          </a:prstGeom>
          <a:solidFill>
            <a:schemeClr val="tx2">
              <a:lumMod val="75000"/>
            </a:schemeClr>
          </a:solidFill>
        </p:spPr>
        <p:txBody>
          <a:bodyPr vert="horz" lIns="91440" tIns="45720" rIns="91440" bIns="45720" rtlCol="0">
            <a:noAutofit/>
          </a:bodyPr>
          <a:lstStyle/>
          <a:p>
            <a:r>
              <a:rPr lang="en-US" sz="3200" dirty="0" smtClean="0">
                <a:solidFill>
                  <a:srgbClr val="FFFF00"/>
                </a:solidFill>
                <a:latin typeface="Arial Black" pitchFamily="34" charset="0"/>
              </a:rPr>
              <a:t>John 20:21  “Then said Jesus to them again, Peace be unto you: as my Father hath sent me, even so send I you.” </a:t>
            </a:r>
          </a:p>
          <a:p>
            <a:pPr algn="ctr"/>
            <a:endParaRPr lang="en-US" sz="2800" b="1" dirty="0">
              <a:solidFill>
                <a:srgbClr val="FFFF00"/>
              </a:solidFill>
              <a:latin typeface="Arial" pitchFamily="34" charset="0"/>
              <a:cs typeface="Arial" pitchFamily="34" charset="0"/>
            </a:endParaRPr>
          </a:p>
        </p:txBody>
      </p:sp>
      <p:sp>
        <p:nvSpPr>
          <p:cNvPr id="9" name="Subtitle 3"/>
          <p:cNvSpPr txBox="1">
            <a:spLocks/>
          </p:cNvSpPr>
          <p:nvPr/>
        </p:nvSpPr>
        <p:spPr>
          <a:xfrm>
            <a:off x="76200" y="4114800"/>
            <a:ext cx="8991600" cy="2743200"/>
          </a:xfrm>
          <a:prstGeom prst="rect">
            <a:avLst/>
          </a:prstGeom>
          <a:solidFill>
            <a:schemeClr val="tx2">
              <a:lumMod val="75000"/>
            </a:schemeClr>
          </a:solidFill>
        </p:spPr>
        <p:txBody>
          <a:bodyPr vert="horz" lIns="91440" tIns="45720" rIns="91440" bIns="45720" rtlCol="0">
            <a:noAutofit/>
          </a:bodyPr>
          <a:lstStyle/>
          <a:p>
            <a:r>
              <a:rPr lang="en-US" sz="3200" dirty="0" smtClean="0">
                <a:solidFill>
                  <a:srgbClr val="FFFF00"/>
                </a:solidFill>
                <a:latin typeface="Arial Black" pitchFamily="34" charset="0"/>
              </a:rPr>
              <a:t>Jesus told them, just before He ascended into heaven, </a:t>
            </a:r>
            <a:r>
              <a:rPr lang="en-US" sz="3600" dirty="0" smtClean="0">
                <a:solidFill>
                  <a:schemeClr val="bg1"/>
                </a:solidFill>
                <a:latin typeface="Arial Black" pitchFamily="34" charset="0"/>
              </a:rPr>
              <a:t>“As my Father has sent me to this world to save sinners, now I am commanding you to GO and do the same thing.”</a:t>
            </a:r>
            <a:endParaRPr lang="en-US" sz="3200" dirty="0" smtClean="0">
              <a:solidFill>
                <a:schemeClr val="bg1"/>
              </a:solidFill>
              <a:latin typeface="Arial Black" pitchFamily="34" charset="0"/>
            </a:endParaRPr>
          </a:p>
          <a:p>
            <a:pPr algn="ctr"/>
            <a:endParaRPr lang="en-US" sz="28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52400"/>
            <a:ext cx="8610600" cy="1323439"/>
          </a:xfrm>
          <a:prstGeom prst="rect">
            <a:avLst/>
          </a:prstGeom>
          <a:solidFill>
            <a:srgbClr val="FFFF00"/>
          </a:solidFill>
          <a:ln w="38100">
            <a:solidFill>
              <a:srgbClr val="FF0000"/>
            </a:solidFill>
          </a:ln>
        </p:spPr>
        <p:txBody>
          <a:bodyPr wrap="square">
            <a:spAutoFit/>
          </a:bodyPr>
          <a:lstStyle/>
          <a:p>
            <a:pPr algn="ctr"/>
            <a:r>
              <a:rPr lang="en-US" sz="4000" b="1" dirty="0" smtClean="0">
                <a:latin typeface="Arial Black" pitchFamily="34" charset="0"/>
              </a:rPr>
              <a:t>JESUS IS REALLY COMING SOON!</a:t>
            </a:r>
          </a:p>
        </p:txBody>
      </p:sp>
      <p:sp>
        <p:nvSpPr>
          <p:cNvPr id="4" name="Subtitle 2"/>
          <p:cNvSpPr txBox="1">
            <a:spLocks/>
          </p:cNvSpPr>
          <p:nvPr/>
        </p:nvSpPr>
        <p:spPr>
          <a:xfrm>
            <a:off x="0" y="4343400"/>
            <a:ext cx="9144000" cy="2362200"/>
          </a:xfrm>
          <a:prstGeom prst="rect">
            <a:avLst/>
          </a:prstGeom>
          <a:solidFill>
            <a:schemeClr val="tx2"/>
          </a:solidFill>
        </p:spPr>
        <p:txBody>
          <a:bodyPr vert="horz" lIns="91440" tIns="45720" rIns="91440" bIns="45720" rtlCol="0">
            <a:noAutofit/>
          </a:bodyPr>
          <a:lstStyle/>
          <a:p>
            <a:pPr algn="ctr"/>
            <a:r>
              <a:rPr lang="en-US" sz="4800" dirty="0" smtClean="0">
                <a:solidFill>
                  <a:schemeClr val="bg1"/>
                </a:solidFill>
                <a:effectLst>
                  <a:outerShdw blurRad="38100" dist="38100" dir="2700000" algn="tl">
                    <a:srgbClr val="000000">
                      <a:alpha val="43137"/>
                    </a:srgbClr>
                  </a:outerShdw>
                </a:effectLst>
                <a:latin typeface="Arial Black" pitchFamily="34" charset="0"/>
              </a:rPr>
              <a:t>Pastor,</a:t>
            </a:r>
          </a:p>
          <a:p>
            <a:pPr algn="ctr"/>
            <a:r>
              <a:rPr lang="en-US"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Would you please come</a:t>
            </a:r>
          </a:p>
          <a:p>
            <a:pPr algn="ctr"/>
            <a:r>
              <a:rPr lang="en-US"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and give the invitation?</a:t>
            </a:r>
          </a:p>
          <a:p>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4800" dirty="0" smtClean="0">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304800" y="1600200"/>
            <a:ext cx="8610600" cy="707886"/>
          </a:xfrm>
          <a:prstGeom prst="rect">
            <a:avLst/>
          </a:prstGeom>
          <a:solidFill>
            <a:srgbClr val="FFFF00"/>
          </a:solidFill>
          <a:ln w="38100">
            <a:solidFill>
              <a:srgbClr val="FF0000"/>
            </a:solidFill>
          </a:ln>
        </p:spPr>
        <p:txBody>
          <a:bodyPr wrap="square">
            <a:spAutoFit/>
          </a:bodyPr>
          <a:lstStyle/>
          <a:p>
            <a:pPr algn="ctr"/>
            <a:r>
              <a:rPr lang="en-US" sz="4000" b="1" dirty="0" smtClean="0">
                <a:latin typeface="Arial Black" pitchFamily="34" charset="0"/>
              </a:rPr>
              <a:t>ARE YOU READY?</a:t>
            </a:r>
          </a:p>
        </p:txBody>
      </p:sp>
      <p:sp>
        <p:nvSpPr>
          <p:cNvPr id="6" name="Rectangle 5"/>
          <p:cNvSpPr/>
          <p:nvPr/>
        </p:nvSpPr>
        <p:spPr>
          <a:xfrm>
            <a:off x="304800" y="2438400"/>
            <a:ext cx="8610600" cy="1323439"/>
          </a:xfrm>
          <a:prstGeom prst="rect">
            <a:avLst/>
          </a:prstGeom>
          <a:solidFill>
            <a:srgbClr val="FFFF00"/>
          </a:solidFill>
          <a:ln w="38100">
            <a:solidFill>
              <a:srgbClr val="FF0000"/>
            </a:solidFill>
          </a:ln>
        </p:spPr>
        <p:txBody>
          <a:bodyPr wrap="square">
            <a:spAutoFit/>
          </a:bodyPr>
          <a:lstStyle/>
          <a:p>
            <a:pPr algn="ctr"/>
            <a:r>
              <a:rPr lang="en-US" sz="4000" b="1" dirty="0" smtClean="0">
                <a:latin typeface="Arial Black" pitchFamily="34" charset="0"/>
              </a:rPr>
              <a:t>ARE YOU GETTING</a:t>
            </a:r>
          </a:p>
          <a:p>
            <a:pPr algn="ctr"/>
            <a:r>
              <a:rPr lang="en-US" sz="4000" b="1" dirty="0" smtClean="0">
                <a:latin typeface="Arial Black" pitchFamily="34" charset="0"/>
              </a:rPr>
              <a:t>OTHERS READY?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txBox="1">
            <a:spLocks/>
          </p:cNvSpPr>
          <p:nvPr/>
        </p:nvSpPr>
        <p:spPr>
          <a:xfrm>
            <a:off x="76200" y="76200"/>
            <a:ext cx="8991600" cy="2209800"/>
          </a:xfrm>
          <a:prstGeom prst="rect">
            <a:avLst/>
          </a:prstGeom>
          <a:blipFill>
            <a:blip r:embed="rId2"/>
            <a:tile tx="0" ty="0" sx="100000" sy="100000" flip="none" algn="tl"/>
          </a:blipFill>
        </p:spPr>
        <p:txBody>
          <a:bodyPr vert="horz" lIns="91440" tIns="45720" rIns="91440" bIns="45720" rtlCol="0">
            <a:noAutofit/>
          </a:bodyPr>
          <a:lstStyle/>
          <a:p>
            <a:pPr algn="ctr"/>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3"/>
          <p:cNvSpPr txBox="1">
            <a:spLocks/>
          </p:cNvSpPr>
          <p:nvPr/>
        </p:nvSpPr>
        <p:spPr>
          <a:xfrm>
            <a:off x="76200" y="76200"/>
            <a:ext cx="8991600" cy="1524000"/>
          </a:xfrm>
          <a:prstGeom prst="rect">
            <a:avLst/>
          </a:prstGeom>
          <a:blipFill>
            <a:blip r:embed="rId2"/>
            <a:tile tx="0" ty="0" sx="100000" sy="100000" flip="none" algn="tl"/>
          </a:blipFill>
        </p:spPr>
        <p:txBody>
          <a:bodyPr vert="horz" lIns="91440" tIns="45720" rIns="91440" bIns="45720" rtlCol="0">
            <a:noAutofit/>
          </a:bodyPr>
          <a:lstStyle/>
          <a:p>
            <a:pPr algn="ctr"/>
            <a:r>
              <a:rPr lang="en-US" sz="4800" b="1" i="1" dirty="0" smtClean="0">
                <a:solidFill>
                  <a:srgbClr val="FFFF00"/>
                </a:solidFill>
                <a:latin typeface="Arial Black" pitchFamily="34" charset="0"/>
              </a:rPr>
              <a:t>“Faithful to the</a:t>
            </a:r>
          </a:p>
          <a:p>
            <a:pPr algn="ctr"/>
            <a:r>
              <a:rPr lang="en-US" sz="4800" b="1" i="1" dirty="0" smtClean="0">
                <a:solidFill>
                  <a:srgbClr val="FFFF00"/>
                </a:solidFill>
                <a:latin typeface="Arial Black" pitchFamily="34" charset="0"/>
              </a:rPr>
              <a:t>Old Fashion</a:t>
            </a:r>
          </a:p>
          <a:p>
            <a:pPr algn="ctr"/>
            <a:r>
              <a:rPr lang="en-US" sz="4800" b="1" i="1" dirty="0" smtClean="0">
                <a:solidFill>
                  <a:srgbClr val="FFFF00"/>
                </a:solidFill>
                <a:latin typeface="Arial Black" pitchFamily="34" charset="0"/>
              </a:rPr>
              <a:t>Method of Missions”</a:t>
            </a:r>
            <a:endParaRPr lang="en-US" sz="4800" b="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Title 1"/>
          <p:cNvSpPr txBox="1">
            <a:spLocks/>
          </p:cNvSpPr>
          <p:nvPr/>
        </p:nvSpPr>
        <p:spPr>
          <a:xfrm>
            <a:off x="457200" y="22098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Could I say this?</a:t>
            </a:r>
            <a:endParaRPr kumimoji="0" lang="en-US" sz="3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7" name="Title 1"/>
          <p:cNvSpPr txBox="1">
            <a:spLocks/>
          </p:cNvSpPr>
          <p:nvPr/>
        </p:nvSpPr>
        <p:spPr>
          <a:xfrm>
            <a:off x="0" y="2971800"/>
            <a:ext cx="9144000" cy="236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effectLst>
                  <a:outerShdw blurRad="38100" dist="38100" dir="2700000" algn="tl">
                    <a:srgbClr val="000000">
                      <a:alpha val="43137"/>
                    </a:srgbClr>
                  </a:outerShdw>
                </a:effectLst>
                <a:uLnTx/>
                <a:uFillTx/>
                <a:latin typeface="Arial Black" pitchFamily="34" charset="0"/>
                <a:ea typeface="+mj-ea"/>
                <a:cs typeface="+mj-cs"/>
              </a:rPr>
              <a:t>“We need to begin being faithful and follow what God has written in the BIBLE about missions</a:t>
            </a:r>
            <a:r>
              <a:rPr kumimoji="0" lang="en-US" sz="4000" b="0" i="0" u="none" strike="noStrike" kern="1200" cap="none" spc="0" normalizeH="0" noProof="0" dirty="0" smtClean="0">
                <a:ln>
                  <a:noFill/>
                </a:ln>
                <a:effectLst>
                  <a:outerShdw blurRad="38100" dist="38100" dir="2700000" algn="tl">
                    <a:srgbClr val="000000">
                      <a:alpha val="43137"/>
                    </a:srgbClr>
                  </a:outerShdw>
                </a:effectLst>
                <a:uLnTx/>
                <a:uFillTx/>
                <a:latin typeface="Arial Black" pitchFamily="34" charset="0"/>
                <a:ea typeface="+mj-ea"/>
                <a:cs typeface="+mj-cs"/>
              </a:rPr>
              <a:t>.”</a:t>
            </a:r>
            <a:endPar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Subtitle 2"/>
          <p:cNvSpPr txBox="1">
            <a:spLocks/>
          </p:cNvSpPr>
          <p:nvPr/>
        </p:nvSpPr>
        <p:spPr>
          <a:xfrm>
            <a:off x="0" y="5334000"/>
            <a:ext cx="9144000" cy="1371600"/>
          </a:xfrm>
          <a:prstGeom prst="rect">
            <a:avLst/>
          </a:prstGeom>
          <a:solidFill>
            <a:schemeClr val="tx1"/>
          </a:solidFill>
        </p:spPr>
        <p:txBody>
          <a:bodyPr vert="horz" lIns="91440" tIns="45720" rIns="91440" bIns="45720" rtlCol="0">
            <a:noAutofit/>
          </a:bodyPr>
          <a:lstStyle/>
          <a:p>
            <a:pPr lvl="0" algn="ctr">
              <a:spcBef>
                <a:spcPct val="0"/>
              </a:spcBef>
            </a:pPr>
            <a:r>
              <a:rPr lang="en-US" sz="4400" dirty="0" smtClean="0">
                <a:solidFill>
                  <a:schemeClr val="bg1"/>
                </a:solidFill>
                <a:latin typeface="Arial Black" pitchFamily="34" charset="0"/>
              </a:rPr>
              <a:t>The BIBLE is our only authority on this subject.</a:t>
            </a:r>
          </a:p>
        </p:txBody>
      </p:sp>
      <p:cxnSp>
        <p:nvCxnSpPr>
          <p:cNvPr id="11" name="Straight Connector 10"/>
          <p:cNvCxnSpPr/>
          <p:nvPr/>
        </p:nvCxnSpPr>
        <p:spPr>
          <a:xfrm>
            <a:off x="5410200" y="3503612"/>
            <a:ext cx="3505200" cy="1588"/>
          </a:xfrm>
          <a:prstGeom prst="line">
            <a:avLst/>
          </a:prstGeom>
          <a:ln w="7620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4114800"/>
            <a:ext cx="1600200" cy="1588"/>
          </a:xfrm>
          <a:prstGeom prst="line">
            <a:avLst/>
          </a:prstGeom>
          <a:ln w="7620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ou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ou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9">
                                            <p:bg/>
                                          </p:spTgt>
                                        </p:tgtEl>
                                        <p:attrNameLst>
                                          <p:attrName>style.visibility</p:attrName>
                                        </p:attrNameLst>
                                      </p:cBhvr>
                                      <p:to>
                                        <p:strVal val="visible"/>
                                      </p:to>
                                    </p:set>
                                    <p:animEffect transition="in" filter="fade">
                                      <p:cBhvr>
                                        <p:cTn id="34" dur="500"/>
                                        <p:tgtEl>
                                          <p:spTgt spid="9">
                                            <p:bg/>
                                          </p:spTgt>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uiExpand="1" build="p"/>
      <p:bldP spid="9"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3505200"/>
          </a:xfrm>
        </p:spPr>
        <p:txBody>
          <a:bodyPr>
            <a:normAutofit/>
          </a:bodyPr>
          <a:lstStyle/>
          <a:p>
            <a:pPr algn="ctr">
              <a:buNone/>
            </a:pPr>
            <a:r>
              <a:rPr lang="en-US" dirty="0" smtClean="0">
                <a:latin typeface="Arial Black" pitchFamily="34" charset="0"/>
              </a:rPr>
              <a:t>Our Bible Institutes, at the begging in 1982, spent some time and wrote up a “Mission Statement” to let our teachers, students and people know our goals, what we wanted to achieve, our values, standards and philosophies.</a:t>
            </a:r>
            <a:endParaRPr lang="en-US" dirty="0">
              <a:latin typeface="Arial Black" pitchFamily="34" charset="0"/>
            </a:endParaRPr>
          </a:p>
        </p:txBody>
      </p:sp>
      <p:sp>
        <p:nvSpPr>
          <p:cNvPr id="6" name="Subtitle 3"/>
          <p:cNvSpPr txBox="1">
            <a:spLocks/>
          </p:cNvSpPr>
          <p:nvPr/>
        </p:nvSpPr>
        <p:spPr>
          <a:xfrm>
            <a:off x="76200" y="3276600"/>
            <a:ext cx="8991600" cy="1752600"/>
          </a:xfrm>
          <a:prstGeom prst="rect">
            <a:avLst/>
          </a:prstGeom>
          <a:blipFill>
            <a:blip r:embed="rId2"/>
            <a:tile tx="0" ty="0" sx="100000" sy="100000" flip="none" algn="tl"/>
          </a:blipFill>
        </p:spPr>
        <p:txBody>
          <a:bodyPr vert="horz" lIns="91440" tIns="45720" rIns="91440" bIns="45720" rtlCol="0">
            <a:no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short,</a:t>
            </a:r>
          </a:p>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WHAT WAS THE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MISSION </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OF OUR BIBLE INSTITUTES?</a:t>
            </a:r>
          </a:p>
          <a:p>
            <a:pPr algn="ct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ubtitle 3"/>
          <p:cNvSpPr txBox="1">
            <a:spLocks/>
          </p:cNvSpPr>
          <p:nvPr/>
        </p:nvSpPr>
        <p:spPr>
          <a:xfrm>
            <a:off x="76200" y="5029200"/>
            <a:ext cx="8991600" cy="1752600"/>
          </a:xfrm>
          <a:prstGeom prst="rect">
            <a:avLst/>
          </a:prstGeom>
          <a:blipFill>
            <a:blip r:embed="rId2"/>
            <a:tile tx="0" ty="0" sx="100000" sy="100000" flip="none" algn="tl"/>
          </a:blipFill>
        </p:spPr>
        <p:txBody>
          <a:bodyPr vert="horz" lIns="91440" tIns="45720" rIns="91440" bIns="45720" rtlCol="0">
            <a:no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 were to train men and women</a:t>
            </a:r>
          </a:p>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the ministry. That was our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MISSION, </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our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MAIN PURPOSE.</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2667000"/>
            <a:ext cx="9144000" cy="23622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we think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a:t>
            </a:r>
            <a:r>
              <a:rPr lang="en-US" sz="4800" dirty="0" smtClean="0">
                <a:solidFill>
                  <a:schemeClr val="bg1"/>
                </a:solidFill>
                <a:latin typeface="Arial Black" pitchFamily="34" charset="0"/>
              </a:rPr>
              <a:t>we have to think of the word “beginning”.</a:t>
            </a:r>
          </a:p>
        </p:txBody>
      </p:sp>
      <p:sp>
        <p:nvSpPr>
          <p:cNvPr id="9" name="Subtitle 3"/>
          <p:cNvSpPr txBox="1">
            <a:spLocks/>
          </p:cNvSpPr>
          <p:nvPr/>
        </p:nvSpPr>
        <p:spPr>
          <a:xfrm>
            <a:off x="76200" y="76200"/>
            <a:ext cx="8991600" cy="2514600"/>
          </a:xfrm>
          <a:prstGeom prst="rect">
            <a:avLst/>
          </a:prstGeom>
          <a:blipFill>
            <a:blip r:embed="rId2"/>
            <a:tile tx="0" ty="0" sx="100000" sy="100000" flip="none" algn="tl"/>
          </a:blipFill>
        </p:spPr>
        <p:txBody>
          <a:bodyPr vert="horz" lIns="91440" tIns="45720" rIns="91440" bIns="45720" rtlCol="0">
            <a:noAutofit/>
          </a:bodyPr>
          <a:lstStyle/>
          <a:p>
            <a:pPr algn="ctr"/>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3"/>
          <p:cNvSpPr txBox="1">
            <a:spLocks/>
          </p:cNvSpPr>
          <p:nvPr/>
        </p:nvSpPr>
        <p:spPr>
          <a:xfrm>
            <a:off x="76200" y="76200"/>
            <a:ext cx="8991600" cy="1524000"/>
          </a:xfrm>
          <a:prstGeom prst="rect">
            <a:avLst/>
          </a:prstGeom>
          <a:blipFill>
            <a:blip r:embed="rId2"/>
            <a:tile tx="0" ty="0" sx="100000" sy="100000" flip="none" algn="tl"/>
          </a:blipFill>
        </p:spPr>
        <p:txBody>
          <a:bodyPr vert="horz" lIns="91440" tIns="45720" rIns="91440" bIns="45720" rtlCol="0">
            <a:noAutofit/>
          </a:bodyPr>
          <a:lstStyle/>
          <a:p>
            <a:pPr algn="ctr"/>
            <a:r>
              <a:rPr lang="en-US" sz="5400" b="1" dirty="0" smtClean="0">
                <a:solidFill>
                  <a:schemeClr val="bg1"/>
                </a:solidFill>
                <a:latin typeface="Arial Black" pitchFamily="34" charset="0"/>
              </a:rPr>
              <a:t>Our theme is:</a:t>
            </a:r>
            <a:r>
              <a:rPr lang="en-US" sz="5400" b="1" i="1" dirty="0" smtClean="0">
                <a:solidFill>
                  <a:srgbClr val="FFFF00"/>
                </a:solidFill>
                <a:latin typeface="Arial Black" pitchFamily="34" charset="0"/>
              </a:rPr>
              <a:t> “Faithful to the Old Fashion</a:t>
            </a:r>
          </a:p>
          <a:p>
            <a:pPr algn="ctr"/>
            <a:r>
              <a:rPr lang="en-US" sz="5400" b="1" i="1" dirty="0" smtClean="0">
                <a:solidFill>
                  <a:srgbClr val="FFFF00"/>
                </a:solidFill>
                <a:latin typeface="Arial Black" pitchFamily="34" charset="0"/>
              </a:rPr>
              <a:t>Method of Missions”</a:t>
            </a:r>
            <a:endParaRPr lang="en-US" sz="5400" b="1" dirty="0">
              <a:solidFill>
                <a:srgbClr val="FFFF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2" name="Subtitle 2"/>
          <p:cNvSpPr txBox="1">
            <a:spLocks/>
          </p:cNvSpPr>
          <p:nvPr/>
        </p:nvSpPr>
        <p:spPr>
          <a:xfrm>
            <a:off x="0" y="5105400"/>
            <a:ext cx="9144000" cy="15240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r>
              <a:rPr lang="en-US" sz="4800" b="1" i="1" dirty="0" smtClean="0">
                <a:solidFill>
                  <a:schemeClr val="bg1"/>
                </a:solidFill>
                <a:latin typeface="Arial Black" pitchFamily="34" charset="0"/>
              </a:rPr>
              <a:t>?</a:t>
            </a:r>
            <a:endParaRPr lang="en-US" sz="48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0" y="0"/>
            <a:ext cx="9144000" cy="15240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r>
              <a:rPr lang="en-US" sz="4800" b="1" i="1" dirty="0" smtClean="0">
                <a:solidFill>
                  <a:schemeClr val="bg1"/>
                </a:solidFill>
                <a:latin typeface="Arial Black" pitchFamily="34" charset="0"/>
              </a:rPr>
              <a:t>?</a:t>
            </a:r>
            <a:endParaRPr lang="en-US" sz="4800" dirty="0" smtClean="0">
              <a:solidFill>
                <a:schemeClr val="bg1"/>
              </a:solidFill>
              <a:latin typeface="Arial Black" pitchFamily="34" charset="0"/>
            </a:endParaRPr>
          </a:p>
        </p:txBody>
      </p:sp>
      <p:pic>
        <p:nvPicPr>
          <p:cNvPr id="1026" name="Picture 2" descr="Small world in hand"/>
          <p:cNvPicPr>
            <a:picLocks noChangeAspect="1" noChangeArrowheads="1"/>
          </p:cNvPicPr>
          <p:nvPr/>
        </p:nvPicPr>
        <p:blipFill>
          <a:blip r:embed="rId2"/>
          <a:srcRect/>
          <a:stretch>
            <a:fillRect/>
          </a:stretch>
        </p:blipFill>
        <p:spPr bwMode="auto">
          <a:xfrm>
            <a:off x="0" y="1600200"/>
            <a:ext cx="1828800" cy="1463041"/>
          </a:xfrm>
          <a:prstGeom prst="rect">
            <a:avLst/>
          </a:prstGeom>
          <a:noFill/>
        </p:spPr>
      </p:pic>
      <p:sp>
        <p:nvSpPr>
          <p:cNvPr id="7" name="Title 1"/>
          <p:cNvSpPr txBox="1">
            <a:spLocks/>
          </p:cNvSpPr>
          <p:nvPr/>
        </p:nvSpPr>
        <p:spPr>
          <a:xfrm>
            <a:off x="1828800" y="1752600"/>
            <a:ext cx="73152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“In the beginning God created the…..”  </a:t>
            </a:r>
            <a:r>
              <a:rPr lang="en-US" sz="2800" dirty="0" smtClean="0">
                <a:latin typeface="Arial Black" pitchFamily="34" charset="0"/>
                <a:ea typeface="+mj-ea"/>
                <a:cs typeface="+mj-cs"/>
              </a:rPr>
              <a:t>Genesis1:1-25</a:t>
            </a:r>
          </a:p>
        </p:txBody>
      </p:sp>
      <p:sp>
        <p:nvSpPr>
          <p:cNvPr id="8" name="Title 1"/>
          <p:cNvSpPr txBox="1">
            <a:spLocks/>
          </p:cNvSpPr>
          <p:nvPr/>
        </p:nvSpPr>
        <p:spPr>
          <a:xfrm>
            <a:off x="2057400" y="2895600"/>
            <a:ext cx="70866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man, Adam” </a:t>
            </a:r>
            <a:r>
              <a:rPr lang="en-US" sz="2800" dirty="0" smtClean="0">
                <a:latin typeface="Arial Black" pitchFamily="34" charset="0"/>
              </a:rPr>
              <a:t>Gen. 2:7</a:t>
            </a:r>
            <a:r>
              <a:rPr lang="en-US" sz="2800" dirty="0" smtClean="0">
                <a:latin typeface="Arial Black" pitchFamily="34" charset="0"/>
                <a:ea typeface="+mj-ea"/>
                <a:cs typeface="+mj-cs"/>
              </a:rPr>
              <a:t> </a:t>
            </a:r>
            <a:endParaRPr lang="en-US" sz="3600" dirty="0" smtClean="0">
              <a:latin typeface="Arial Black" pitchFamily="34" charset="0"/>
              <a:ea typeface="+mj-ea"/>
              <a:cs typeface="+mj-cs"/>
            </a:endParaRPr>
          </a:p>
        </p:txBody>
      </p:sp>
      <p:sp>
        <p:nvSpPr>
          <p:cNvPr id="11" name="Title 1"/>
          <p:cNvSpPr txBox="1">
            <a:spLocks/>
          </p:cNvSpPr>
          <p:nvPr/>
        </p:nvSpPr>
        <p:spPr>
          <a:xfrm>
            <a:off x="2057400" y="3733800"/>
            <a:ext cx="70866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woman, Eve” </a:t>
            </a:r>
            <a:r>
              <a:rPr lang="en-US" sz="2800" dirty="0" smtClean="0">
                <a:latin typeface="Arial Black" pitchFamily="34" charset="0"/>
              </a:rPr>
              <a:t>Gen. 2:22 </a:t>
            </a:r>
            <a:endParaRPr lang="en-US" sz="3200" dirty="0" smtClean="0">
              <a:latin typeface="Arial Black" pitchFamily="34" charset="0"/>
              <a:ea typeface="+mj-ea"/>
              <a:cs typeface="+mj-cs"/>
            </a:endParaRPr>
          </a:p>
        </p:txBody>
      </p:sp>
      <p:sp>
        <p:nvSpPr>
          <p:cNvPr id="13" name="Title 1"/>
          <p:cNvSpPr txBox="1">
            <a:spLocks/>
          </p:cNvSpPr>
          <p:nvPr/>
        </p:nvSpPr>
        <p:spPr>
          <a:xfrm>
            <a:off x="2057400" y="4565650"/>
            <a:ext cx="5486401"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“They sinned” </a:t>
            </a:r>
            <a:r>
              <a:rPr lang="en-US" sz="2800" dirty="0" smtClean="0">
                <a:latin typeface="Arial Black" pitchFamily="34" charset="0"/>
                <a:ea typeface="+mj-ea"/>
                <a:cs typeface="+mj-cs"/>
              </a:rPr>
              <a:t>Gen. 3:6</a:t>
            </a:r>
          </a:p>
        </p:txBody>
      </p:sp>
      <p:sp>
        <p:nvSpPr>
          <p:cNvPr id="9" name="Title 1"/>
          <p:cNvSpPr txBox="1">
            <a:spLocks/>
          </p:cNvSpPr>
          <p:nvPr/>
        </p:nvSpPr>
        <p:spPr>
          <a:xfrm>
            <a:off x="2057400" y="5556250"/>
            <a:ext cx="5486401"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curse” </a:t>
            </a:r>
            <a:r>
              <a:rPr lang="en-US" sz="2800" dirty="0" smtClean="0">
                <a:latin typeface="Arial Black" pitchFamily="34" charset="0"/>
                <a:ea typeface="+mj-ea"/>
                <a:cs typeface="+mj-cs"/>
              </a:rPr>
              <a:t>Gen. 3:14</a:t>
            </a:r>
          </a:p>
        </p:txBody>
      </p:sp>
      <p:sp>
        <p:nvSpPr>
          <p:cNvPr id="10" name="Rectangle 9"/>
          <p:cNvSpPr/>
          <p:nvPr/>
        </p:nvSpPr>
        <p:spPr>
          <a:xfrm>
            <a:off x="533400" y="2971800"/>
            <a:ext cx="8610600" cy="2862322"/>
          </a:xfrm>
          <a:prstGeom prst="rect">
            <a:avLst/>
          </a:prstGeom>
          <a:solidFill>
            <a:schemeClr val="tx2"/>
          </a:solidFill>
        </p:spPr>
        <p:txBody>
          <a:bodyPr wrap="square">
            <a:spAutoFit/>
          </a:bodyPr>
          <a:lstStyle/>
          <a:p>
            <a:r>
              <a:rPr lang="en-US" sz="3600" dirty="0" smtClean="0">
                <a:solidFill>
                  <a:schemeClr val="bg1"/>
                </a:solidFill>
                <a:latin typeface="Arial Black" pitchFamily="34" charset="0"/>
              </a:rPr>
              <a:t>Gen. 2:7  “And the LORD God formed man of the dust of the ground, and breathed into his nostrils the breath of life; and man became a living soul.” </a:t>
            </a:r>
          </a:p>
        </p:txBody>
      </p:sp>
      <p:sp>
        <p:nvSpPr>
          <p:cNvPr id="14" name="Rectangle 13"/>
          <p:cNvSpPr/>
          <p:nvPr/>
        </p:nvSpPr>
        <p:spPr>
          <a:xfrm>
            <a:off x="533400" y="2362200"/>
            <a:ext cx="8610600" cy="4524315"/>
          </a:xfrm>
          <a:prstGeom prst="rect">
            <a:avLst/>
          </a:prstGeom>
          <a:solidFill>
            <a:schemeClr val="tx2"/>
          </a:solidFill>
        </p:spPr>
        <p:txBody>
          <a:bodyPr wrap="square">
            <a:spAutoFit/>
          </a:bodyPr>
          <a:lstStyle/>
          <a:p>
            <a:r>
              <a:rPr lang="en-US" sz="3600" dirty="0" smtClean="0">
                <a:solidFill>
                  <a:schemeClr val="bg1"/>
                </a:solidFill>
                <a:latin typeface="Arial Black" pitchFamily="34" charset="0"/>
              </a:rPr>
              <a:t>Gen 2:22  “And the rib, which the LORD God had taken from man, made he a woman, and brought her unto the man. 23  And Adam said, This is now bone of my bones, and flesh of my flesh: she shall be called Woman, because she was taken out of Man.” </a:t>
            </a:r>
          </a:p>
        </p:txBody>
      </p:sp>
      <p:sp>
        <p:nvSpPr>
          <p:cNvPr id="16" name="Rectangle 15"/>
          <p:cNvSpPr/>
          <p:nvPr/>
        </p:nvSpPr>
        <p:spPr>
          <a:xfrm>
            <a:off x="533400" y="2333685"/>
            <a:ext cx="8610600" cy="4524315"/>
          </a:xfrm>
          <a:prstGeom prst="rect">
            <a:avLst/>
          </a:prstGeom>
          <a:solidFill>
            <a:schemeClr val="tx2"/>
          </a:solidFill>
        </p:spPr>
        <p:txBody>
          <a:bodyPr wrap="square">
            <a:spAutoFit/>
          </a:bodyPr>
          <a:lstStyle/>
          <a:p>
            <a:r>
              <a:rPr lang="en-US" sz="3600" b="1" dirty="0" smtClean="0">
                <a:solidFill>
                  <a:schemeClr val="bg1"/>
                </a:solidFill>
                <a:latin typeface="Arial Black" pitchFamily="34" charset="0"/>
              </a:rPr>
              <a:t>Gen 3:14  “And the LORD God said unto the serpent, Because thou hast done this, thou art cursed above all cattle, and above every beast of the field; upon thy belly shalt thou go, and dust shalt thou eat all the days of thy life:”</a:t>
            </a:r>
          </a:p>
        </p:txBody>
      </p:sp>
      <p:sp>
        <p:nvSpPr>
          <p:cNvPr id="18" name="Rectangle 17"/>
          <p:cNvSpPr/>
          <p:nvPr/>
        </p:nvSpPr>
        <p:spPr>
          <a:xfrm>
            <a:off x="533400" y="2333685"/>
            <a:ext cx="8610600" cy="4524315"/>
          </a:xfrm>
          <a:prstGeom prst="rect">
            <a:avLst/>
          </a:prstGeom>
          <a:solidFill>
            <a:schemeClr val="tx2"/>
          </a:solidFill>
        </p:spPr>
        <p:txBody>
          <a:bodyPr wrap="square">
            <a:spAutoFit/>
          </a:bodyPr>
          <a:lstStyle/>
          <a:p>
            <a:r>
              <a:rPr lang="en-US" sz="3600" dirty="0" smtClean="0">
                <a:solidFill>
                  <a:schemeClr val="bg1"/>
                </a:solidFill>
                <a:latin typeface="Arial Black" pitchFamily="34" charset="0"/>
              </a:rPr>
              <a:t>Gen 3:6  “And when the woman saw that the tree was good for food, and that it was pleasant to the eyes, and a tree to be desired to make one wise, she took of the fruit thereof, and did eat, and gave also unto her husband with her; and he did 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21"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heel(8)">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2"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3" nodeType="clickEffect">
                                  <p:stCondLst>
                                    <p:cond delay="0"/>
                                  </p:stCondLst>
                                  <p:childTnLst>
                                    <p:animEffect transition="out" filter="fade">
                                      <p:cBhvr>
                                        <p:cTn id="45" dur="2000"/>
                                        <p:tgtEl>
                                          <p:spTgt spid="14"/>
                                        </p:tgtEl>
                                      </p:cBhvr>
                                    </p:animEffect>
                                    <p:set>
                                      <p:cBhvr>
                                        <p:cTn id="46" dur="1" fill="hold">
                                          <p:stCondLst>
                                            <p:cond delay="1999"/>
                                          </p:stCondLst>
                                        </p:cTn>
                                        <p:tgtEl>
                                          <p:spTgt spid="14"/>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2"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1"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1+#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8" grpId="0"/>
      <p:bldP spid="11" grpId="0"/>
      <p:bldP spid="13" grpId="0"/>
      <p:bldP spid="9" grpId="0"/>
      <p:bldP spid="10" grpId="0" animBg="1"/>
      <p:bldP spid="10" grpId="1" animBg="1"/>
      <p:bldP spid="14" grpId="2" animBg="1"/>
      <p:bldP spid="14" grpId="3" animBg="1"/>
      <p:bldP spid="16" grpId="1" animBg="1"/>
      <p:bldP spid="18" grpId="1" animBg="1"/>
      <p:bldP spid="1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0" y="0"/>
            <a:ext cx="9144000" cy="1524000"/>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latin typeface="Arial Black" pitchFamily="34" charset="0"/>
              </a:rPr>
              <a:t>When was the beginning of </a:t>
            </a:r>
            <a:r>
              <a:rPr lang="en-US" sz="4800" dirty="0" smtClean="0">
                <a:solidFill>
                  <a:srgbClr val="FFFF00"/>
                </a:solidFill>
                <a:latin typeface="Arial Black" pitchFamily="34" charset="0"/>
              </a:rPr>
              <a:t>“</a:t>
            </a:r>
            <a:r>
              <a:rPr lang="en-US" sz="4800" b="1" i="1" dirty="0" smtClean="0">
                <a:solidFill>
                  <a:srgbClr val="FFFF00"/>
                </a:solidFill>
                <a:latin typeface="Arial Black" pitchFamily="34" charset="0"/>
              </a:rPr>
              <a:t>Old Fashion Missions”</a:t>
            </a:r>
            <a:r>
              <a:rPr lang="en-US" sz="4800" b="1" i="1" dirty="0" smtClean="0">
                <a:solidFill>
                  <a:schemeClr val="bg1"/>
                </a:solidFill>
                <a:latin typeface="Arial Black" pitchFamily="34" charset="0"/>
              </a:rPr>
              <a:t>?</a:t>
            </a:r>
            <a:endParaRPr lang="en-US" sz="4800" dirty="0" smtClean="0">
              <a:solidFill>
                <a:schemeClr val="bg1"/>
              </a:solidFill>
              <a:latin typeface="Arial Black" pitchFamily="34" charset="0"/>
            </a:endParaRPr>
          </a:p>
        </p:txBody>
      </p:sp>
      <p:sp>
        <p:nvSpPr>
          <p:cNvPr id="9" name="Title 1"/>
          <p:cNvSpPr txBox="1">
            <a:spLocks/>
          </p:cNvSpPr>
          <p:nvPr/>
        </p:nvSpPr>
        <p:spPr>
          <a:xfrm>
            <a:off x="304800" y="1447800"/>
            <a:ext cx="5486401"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curse” </a:t>
            </a:r>
            <a:r>
              <a:rPr lang="en-US" sz="2800" dirty="0" smtClean="0">
                <a:latin typeface="Arial Black" pitchFamily="34" charset="0"/>
                <a:ea typeface="+mj-ea"/>
                <a:cs typeface="+mj-cs"/>
              </a:rPr>
              <a:t>Gen. 3:14</a:t>
            </a:r>
          </a:p>
        </p:txBody>
      </p:sp>
      <p:sp>
        <p:nvSpPr>
          <p:cNvPr id="14" name="Title 1"/>
          <p:cNvSpPr txBox="1">
            <a:spLocks/>
          </p:cNvSpPr>
          <p:nvPr/>
        </p:nvSpPr>
        <p:spPr>
          <a:xfrm>
            <a:off x="304800" y="2133600"/>
            <a:ext cx="8077200" cy="768350"/>
          </a:xfrm>
          <a:prstGeom prst="rect">
            <a:avLst/>
          </a:prstGeom>
        </p:spPr>
        <p:txBody>
          <a:bodyPr vert="horz" lIns="91440" tIns="45720" rIns="91440" bIns="45720" rtlCol="0" anchor="ctr">
            <a:noAutofit/>
          </a:bodyPr>
          <a:lstStyle/>
          <a:p>
            <a:pPr>
              <a:spcBef>
                <a:spcPct val="0"/>
              </a:spcBef>
            </a:pPr>
            <a:r>
              <a:rPr lang="en-US" sz="3600" dirty="0" smtClean="0">
                <a:latin typeface="Arial Black" pitchFamily="34" charset="0"/>
                <a:ea typeface="+mj-ea"/>
                <a:cs typeface="+mj-cs"/>
              </a:rPr>
              <a:t>“The Promise Is Given” </a:t>
            </a:r>
            <a:r>
              <a:rPr lang="en-US" sz="2800" dirty="0" smtClean="0">
                <a:latin typeface="Arial Black" pitchFamily="34" charset="0"/>
                <a:ea typeface="+mj-ea"/>
                <a:cs typeface="+mj-cs"/>
              </a:rPr>
              <a:t>Gen. 3:15</a:t>
            </a:r>
          </a:p>
        </p:txBody>
      </p:sp>
      <p:sp>
        <p:nvSpPr>
          <p:cNvPr id="15" name="Title 1"/>
          <p:cNvSpPr txBox="1">
            <a:spLocks/>
          </p:cNvSpPr>
          <p:nvPr/>
        </p:nvSpPr>
        <p:spPr>
          <a:xfrm>
            <a:off x="304800" y="2819400"/>
            <a:ext cx="8610600" cy="2057400"/>
          </a:xfrm>
          <a:prstGeom prst="rect">
            <a:avLst/>
          </a:prstGeom>
          <a:solidFill>
            <a:srgbClr val="FF0000"/>
          </a:solidFill>
          <a:ln w="38100">
            <a:solidFill>
              <a:schemeClr val="tx1"/>
            </a:solidFill>
          </a:ln>
        </p:spPr>
        <p:txBody>
          <a:bodyPr vert="horz" lIns="91440" tIns="45720" rIns="91440" bIns="45720" rtlCol="0" anchor="ctr">
            <a:noAutofit/>
          </a:bodyPr>
          <a:lstStyle/>
          <a:p>
            <a:pPr>
              <a:spcBef>
                <a:spcPct val="0"/>
              </a:spcBef>
            </a:pPr>
            <a:r>
              <a:rPr lang="en-US" sz="36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I will put enmity between thee and the woman, and between thy seed and her seed; it shall bruise thy head, and thou shalt bruise his heel</a:t>
            </a:r>
            <a:r>
              <a:rPr lang="en-US" sz="3600" dirty="0" smtClean="0">
                <a:solidFill>
                  <a:schemeClr val="bg1"/>
                </a:solidFill>
                <a:effectLst>
                  <a:outerShdw blurRad="38100" dist="38100" dir="2700000" algn="tl">
                    <a:srgbClr val="000000">
                      <a:alpha val="43137"/>
                    </a:srgbClr>
                  </a:outerShdw>
                </a:effectLst>
              </a:rPr>
              <a:t>.</a:t>
            </a:r>
            <a:r>
              <a:rPr lang="en-US" sz="36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t>
            </a:r>
            <a:endParaRPr lang="en-US" sz="2800" dirty="0" smtClean="0">
              <a:solidFill>
                <a:schemeClr val="bg1"/>
              </a:solidFill>
              <a:effectLst>
                <a:outerShdw blurRad="38100" dist="38100" dir="2700000" algn="tl">
                  <a:srgbClr val="000000">
                    <a:alpha val="43137"/>
                  </a:srgbClr>
                </a:outerShdw>
              </a:effectLst>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33476</TotalTime>
  <Words>2981</Words>
  <Application>Microsoft Office PowerPoint</Application>
  <PresentationFormat>On-screen Show (4:3)</PresentationFormat>
  <Paragraphs>237</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The theme of this Missions Conference is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FATHER’S DAY</dc:title>
  <dc:creator>Windows 10</dc:creator>
  <cp:lastModifiedBy>Windows 10</cp:lastModifiedBy>
  <cp:revision>1848</cp:revision>
  <dcterms:created xsi:type="dcterms:W3CDTF">2020-06-07T19:49:18Z</dcterms:created>
  <dcterms:modified xsi:type="dcterms:W3CDTF">2022-03-01T15:42:41Z</dcterms:modified>
</cp:coreProperties>
</file>